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9"/>
  </p:notesMasterIdLst>
  <p:sldIdLst>
    <p:sldId id="256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423" r:id="rId25"/>
    <p:sldId id="358" r:id="rId26"/>
    <p:sldId id="432" r:id="rId27"/>
    <p:sldId id="429" r:id="rId28"/>
    <p:sldId id="430" r:id="rId29"/>
    <p:sldId id="431" r:id="rId30"/>
    <p:sldId id="360" r:id="rId31"/>
    <p:sldId id="361" r:id="rId32"/>
    <p:sldId id="433" r:id="rId33"/>
    <p:sldId id="434" r:id="rId34"/>
    <p:sldId id="300" r:id="rId35"/>
    <p:sldId id="257" r:id="rId36"/>
    <p:sldId id="258" r:id="rId37"/>
    <p:sldId id="302" r:id="rId38"/>
    <p:sldId id="424" r:id="rId39"/>
    <p:sldId id="260" r:id="rId40"/>
    <p:sldId id="356" r:id="rId41"/>
    <p:sldId id="261" r:id="rId42"/>
    <p:sldId id="301" r:id="rId43"/>
    <p:sldId id="304" r:id="rId44"/>
    <p:sldId id="263" r:id="rId45"/>
    <p:sldId id="425" r:id="rId46"/>
    <p:sldId id="305" r:id="rId47"/>
    <p:sldId id="306" r:id="rId48"/>
    <p:sldId id="295" r:id="rId49"/>
    <p:sldId id="364" r:id="rId50"/>
    <p:sldId id="435" r:id="rId51"/>
    <p:sldId id="367" r:id="rId52"/>
    <p:sldId id="436" r:id="rId53"/>
    <p:sldId id="265" r:id="rId54"/>
    <p:sldId id="373" r:id="rId55"/>
    <p:sldId id="374" r:id="rId56"/>
    <p:sldId id="375" r:id="rId57"/>
    <p:sldId id="307" r:id="rId58"/>
    <p:sldId id="376" r:id="rId59"/>
    <p:sldId id="309" r:id="rId60"/>
    <p:sldId id="266" r:id="rId61"/>
    <p:sldId id="313" r:id="rId62"/>
    <p:sldId id="310" r:id="rId63"/>
    <p:sldId id="267" r:id="rId64"/>
    <p:sldId id="377" r:id="rId65"/>
    <p:sldId id="437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7" r:id="rId76"/>
    <p:sldId id="315" r:id="rId77"/>
    <p:sldId id="317" r:id="rId78"/>
    <p:sldId id="318" r:id="rId79"/>
    <p:sldId id="321" r:id="rId80"/>
    <p:sldId id="320" r:id="rId81"/>
    <p:sldId id="322" r:id="rId82"/>
    <p:sldId id="378" r:id="rId83"/>
    <p:sldId id="323" r:id="rId84"/>
    <p:sldId id="324" r:id="rId85"/>
    <p:sldId id="331" r:id="rId86"/>
    <p:sldId id="325" r:id="rId87"/>
    <p:sldId id="379" r:id="rId88"/>
    <p:sldId id="326" r:id="rId89"/>
    <p:sldId id="327" r:id="rId90"/>
    <p:sldId id="328" r:id="rId91"/>
    <p:sldId id="329" r:id="rId92"/>
    <p:sldId id="427" r:id="rId93"/>
    <p:sldId id="428" r:id="rId94"/>
    <p:sldId id="448" r:id="rId95"/>
    <p:sldId id="449" r:id="rId96"/>
    <p:sldId id="450" r:id="rId97"/>
    <p:sldId id="451" r:id="rId98"/>
    <p:sldId id="452" r:id="rId99"/>
    <p:sldId id="401" r:id="rId100"/>
    <p:sldId id="402" r:id="rId101"/>
    <p:sldId id="403" r:id="rId102"/>
    <p:sldId id="407" r:id="rId103"/>
    <p:sldId id="409" r:id="rId104"/>
    <p:sldId id="416" r:id="rId105"/>
    <p:sldId id="410" r:id="rId106"/>
    <p:sldId id="411" r:id="rId107"/>
    <p:sldId id="418" r:id="rId108"/>
    <p:sldId id="413" r:id="rId109"/>
    <p:sldId id="414" r:id="rId110"/>
    <p:sldId id="415" r:id="rId111"/>
    <p:sldId id="453" r:id="rId112"/>
    <p:sldId id="454" r:id="rId113"/>
    <p:sldId id="455" r:id="rId114"/>
    <p:sldId id="456" r:id="rId115"/>
    <p:sldId id="457" r:id="rId116"/>
    <p:sldId id="458" r:id="rId117"/>
    <p:sldId id="380" r:id="rId118"/>
    <p:sldId id="381" r:id="rId119"/>
    <p:sldId id="382" r:id="rId120"/>
    <p:sldId id="419" r:id="rId121"/>
    <p:sldId id="420" r:id="rId122"/>
    <p:sldId id="421" r:id="rId123"/>
    <p:sldId id="422" r:id="rId124"/>
    <p:sldId id="389" r:id="rId125"/>
    <p:sldId id="390" r:id="rId126"/>
    <p:sldId id="393" r:id="rId127"/>
    <p:sldId id="397" r:id="rId128"/>
    <p:sldId id="459" r:id="rId129"/>
    <p:sldId id="399" r:id="rId130"/>
    <p:sldId id="460" r:id="rId131"/>
    <p:sldId id="465" r:id="rId132"/>
    <p:sldId id="466" r:id="rId133"/>
    <p:sldId id="462" r:id="rId134"/>
    <p:sldId id="463" r:id="rId135"/>
    <p:sldId id="464" r:id="rId136"/>
    <p:sldId id="467" r:id="rId137"/>
    <p:sldId id="468" r:id="rId138"/>
    <p:sldId id="469" r:id="rId139"/>
    <p:sldId id="470" r:id="rId140"/>
    <p:sldId id="471" r:id="rId141"/>
    <p:sldId id="472" r:id="rId142"/>
    <p:sldId id="473" r:id="rId143"/>
    <p:sldId id="474" r:id="rId144"/>
    <p:sldId id="475" r:id="rId145"/>
    <p:sldId id="476" r:id="rId146"/>
    <p:sldId id="477" r:id="rId147"/>
    <p:sldId id="478" r:id="rId148"/>
    <p:sldId id="479" r:id="rId149"/>
    <p:sldId id="480" r:id="rId150"/>
    <p:sldId id="481" r:id="rId151"/>
    <p:sldId id="482" r:id="rId152"/>
    <p:sldId id="483" r:id="rId153"/>
    <p:sldId id="484" r:id="rId154"/>
    <p:sldId id="485" r:id="rId155"/>
    <p:sldId id="486" r:id="rId156"/>
    <p:sldId id="487" r:id="rId157"/>
    <p:sldId id="488" r:id="rId1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EU" initials="H" lastIdx="2" clrIdx="0">
    <p:extLst>
      <p:ext uri="{19B8F6BF-5375-455C-9EA6-DF929625EA0E}">
        <p15:presenceInfo xmlns:p15="http://schemas.microsoft.com/office/powerpoint/2012/main" userId="HIE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08" d="100"/>
          <a:sy n="108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commentAuthors" Target="commentAuthor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7B81-A575-436B-9DDF-70B67C4B5A5D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78117-1AE6-46C1-9B0B-A5BA48BCB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5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8117-1AE6-46C1-9B0B-A5BA48BCB8B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5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8117-1AE6-46C1-9B0B-A5BA48BCB8B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4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9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9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7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8BB95-35A4-49D8-9CD3-338A72B35D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BFC47-2A03-4779-9CFF-03D534A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4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26.mp3" TargetMode="Externa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5.mp3" TargetMode="Externa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27.mp3" TargetMode="Externa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6.mp3" TargetMode="Externa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28.mp3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Workbook/Track_23.mp3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29.mp3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0.mp3" TargetMode="Externa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1.mp3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Workbook/Track_24.mp3" TargetMode="Externa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2.mp3" TargetMode="Externa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3.mp3" TargetMode="Externa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up.com.vn/family&amp;friendsspecialedition/family&amp;friendsspecialedition_version1/Grade_2/Unit_12/Track_134.mp3" TargetMode="Externa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2133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People’s Committee of Hoc Mon District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600" y="2286000"/>
            <a:ext cx="8077200" cy="1066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 Van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Muoi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Primary School.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04800" y="3429000"/>
            <a:ext cx="8077200" cy="161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Online learning program of Week 35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1714500" y="5077691"/>
            <a:ext cx="5257800" cy="942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English grade 2</a:t>
            </a:r>
          </a:p>
        </p:txBody>
      </p:sp>
    </p:spTree>
    <p:extLst>
      <p:ext uri="{BB962C8B-B14F-4D97-AF65-F5344CB8AC3E}">
        <p14:creationId xmlns:p14="http://schemas.microsoft.com/office/powerpoint/2010/main" val="183679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http://www.oup.com.vn/family&amp;friendsspecialedition/family&amp;friendsspecialedition_version1/Grade_2/Unit_12/Track_126.mp3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http://www.oup.com.vn/family&amp;friendsspecialedition/family&amp;friendsspecialedition_version1/Grade_2/Unit_12/Track_126.mp3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96120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73D25-D9EB-4655-908A-13ABFB15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04800"/>
            <a:ext cx="2819400" cy="936625"/>
          </a:xfrm>
        </p:spPr>
        <p:txBody>
          <a:bodyPr>
            <a:noAutofit/>
          </a:bodyPr>
          <a:lstStyle/>
          <a:p>
            <a:r>
              <a:rPr lang="en-US" sz="5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Answer:</a:t>
            </a:r>
            <a:endParaRPr lang="en-US" sz="5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2081644"/>
            <a:ext cx="8534400" cy="8139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Ex: I like meat, bread and yogurt.</a:t>
            </a:r>
          </a:p>
        </p:txBody>
      </p:sp>
    </p:spTree>
    <p:extLst>
      <p:ext uri="{BB962C8B-B14F-4D97-AF65-F5344CB8AC3E}">
        <p14:creationId xmlns:p14="http://schemas.microsoft.com/office/powerpoint/2010/main" val="9708868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9763" y="76200"/>
            <a:ext cx="6664037" cy="147002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Listen and read.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518" y="3505200"/>
            <a:ext cx="1887682" cy="838200"/>
          </a:xfrm>
        </p:spPr>
        <p:txBody>
          <a:bodyPr>
            <a:normAutofit fontScale="85000" lnSpcReduction="10000"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hungry: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81200" y="2324100"/>
            <a:ext cx="441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 words:</a:t>
            </a: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6282" y="4191000"/>
            <a:ext cx="20167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menu: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355273" y="3515591"/>
            <a:ext cx="2819401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</a:rPr>
              <a:t>want to eat: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133600" y="4191000"/>
            <a:ext cx="4038601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names of food: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943600" y="4294909"/>
            <a:ext cx="2286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7030A0"/>
                </a:solidFill>
              </a:rPr>
              <a:t>thực</a:t>
            </a:r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en-US" sz="4800" dirty="0" err="1">
                <a:solidFill>
                  <a:srgbClr val="7030A0"/>
                </a:solidFill>
              </a:rPr>
              <a:t>đơn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824846" y="3429000"/>
            <a:ext cx="2542309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4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endParaRPr lang="en-US" sz="4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33054" y="1371600"/>
            <a:ext cx="6019801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73208" y="4973782"/>
            <a:ext cx="2369991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dessert: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514600" y="49530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food which eat after meals: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743198" y="5735782"/>
            <a:ext cx="3886202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7030A0"/>
                </a:solidFill>
              </a:rPr>
              <a:t>món</a:t>
            </a:r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en-US" sz="4800" dirty="0" err="1">
                <a:solidFill>
                  <a:srgbClr val="7030A0"/>
                </a:solidFill>
              </a:rPr>
              <a:t>tráng</a:t>
            </a:r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en-US" sz="4800" dirty="0" err="1">
                <a:solidFill>
                  <a:srgbClr val="7030A0"/>
                </a:solidFill>
              </a:rPr>
              <a:t>miệng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627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60. Listen two times, then listen and pause each sentence. You repeat this sentence.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527" y="3201412"/>
            <a:ext cx="7689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sau đó nghe và bấm ngưng từng câu. Lặp lại câu đó.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244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http://www.oup.com.vn/family&amp;friendsspecialedition/family&amp;friendsspecialedition_version1/Grade_2/Unit_12/Track_135.mp3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http://www.oup.com.vn/family&amp;friendsspecialedition/family&amp;friendsspecialedition_version1/Grade_2/Unit_12/Track_135.mp3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73087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2F05D-758A-4861-8BAD-03F46167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0100"/>
            <a:ext cx="7315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9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228600"/>
            <a:ext cx="77724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Answer these questions: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4800" y="2251364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66800" y="1285009"/>
            <a:ext cx="5562600" cy="61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What does Thu like?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1000" y="48006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4800" y="38481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58293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43000" y="1981200"/>
            <a:ext cx="59436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What does Thu dislike?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52944" y="2667002"/>
            <a:ext cx="5881255" cy="761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What does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like?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19200" y="3429000"/>
            <a:ext cx="609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What does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dislike?</a:t>
            </a:r>
          </a:p>
        </p:txBody>
      </p:sp>
    </p:spTree>
    <p:extLst>
      <p:ext uri="{BB962C8B-B14F-4D97-AF65-F5344CB8AC3E}">
        <p14:creationId xmlns:p14="http://schemas.microsoft.com/office/powerpoint/2010/main" val="982238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04800" y="2251364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39436" y="1295400"/>
            <a:ext cx="8458200" cy="848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She likes meat, rice, ice cream and apple juice.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4018" y="48006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4800" y="38481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85800" y="2750128"/>
            <a:ext cx="52578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She doesn’t like milk.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18209" y="3588329"/>
            <a:ext cx="8700654" cy="761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She likes ice cream, milk and bananas.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38991" y="4648200"/>
            <a:ext cx="9687791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She doesn’t like apple juice and grapes.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2819400" y="197427"/>
            <a:ext cx="2743200" cy="848591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01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520545" cy="1905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Read again. What do Thu and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like? Write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.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873" y="3006436"/>
            <a:ext cx="8077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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ô.</a:t>
            </a:r>
          </a:p>
        </p:txBody>
      </p:sp>
    </p:spTree>
    <p:extLst>
      <p:ext uri="{BB962C8B-B14F-4D97-AF65-F5344CB8AC3E}">
        <p14:creationId xmlns:p14="http://schemas.microsoft.com/office/powerpoint/2010/main" val="14316753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B4414-9C7B-4D98-816D-5DD7E1DC5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620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5791200" cy="11620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Listen and chant.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8382000" cy="23622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open CD2 - Track 52 to listen the two times. The third time you repeat the chant.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4196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CD2 - Track 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nghe 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lần. Lần thứ 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nghe và đọc theo.</a:t>
            </a:r>
            <a:endParaRPr lang="en-US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941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2514600" cy="685801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9854C-2501-4892-9BA6-F8BAC4E8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620000" cy="320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609352-C819-463F-B7CD-E65098341108}"/>
              </a:ext>
            </a:extLst>
          </p:cNvPr>
          <p:cNvSpPr txBox="1">
            <a:spLocks/>
          </p:cNvSpPr>
          <p:nvPr/>
        </p:nvSpPr>
        <p:spPr>
          <a:xfrm>
            <a:off x="6230090" y="4181567"/>
            <a:ext cx="647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8FA9B1-F94B-44FD-A0A3-CA2A009CAE87}"/>
              </a:ext>
            </a:extLst>
          </p:cNvPr>
          <p:cNvSpPr txBox="1">
            <a:spLocks/>
          </p:cNvSpPr>
          <p:nvPr/>
        </p:nvSpPr>
        <p:spPr>
          <a:xfrm>
            <a:off x="4069208" y="4181567"/>
            <a:ext cx="647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993888-ED8D-4862-9251-D363A388D9D2}"/>
              </a:ext>
            </a:extLst>
          </p:cNvPr>
          <p:cNvSpPr txBox="1">
            <a:spLocks/>
          </p:cNvSpPr>
          <p:nvPr/>
        </p:nvSpPr>
        <p:spPr>
          <a:xfrm>
            <a:off x="4069208" y="3563275"/>
            <a:ext cx="647700" cy="39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859276-044A-44A0-A073-A60FECEFE416}"/>
              </a:ext>
            </a:extLst>
          </p:cNvPr>
          <p:cNvSpPr txBox="1">
            <a:spLocks/>
          </p:cNvSpPr>
          <p:nvPr/>
        </p:nvSpPr>
        <p:spPr>
          <a:xfrm>
            <a:off x="7305675" y="3531833"/>
            <a:ext cx="647700" cy="430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D48327-2991-4FC3-A1A1-0D22BA0D5D15}"/>
              </a:ext>
            </a:extLst>
          </p:cNvPr>
          <p:cNvSpPr txBox="1">
            <a:spLocks/>
          </p:cNvSpPr>
          <p:nvPr/>
        </p:nvSpPr>
        <p:spPr>
          <a:xfrm>
            <a:off x="5105400" y="3581400"/>
            <a:ext cx="647700" cy="39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A6D391-7A84-49B3-8815-AE4D112AAFAC}"/>
              </a:ext>
            </a:extLst>
          </p:cNvPr>
          <p:cNvSpPr txBox="1">
            <a:spLocks/>
          </p:cNvSpPr>
          <p:nvPr/>
        </p:nvSpPr>
        <p:spPr>
          <a:xfrm>
            <a:off x="6229350" y="3581400"/>
            <a:ext cx="647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ED5E24-B49B-4ADC-9518-0E94CBE409D1}"/>
              </a:ext>
            </a:extLst>
          </p:cNvPr>
          <p:cNvSpPr txBox="1">
            <a:spLocks/>
          </p:cNvSpPr>
          <p:nvPr/>
        </p:nvSpPr>
        <p:spPr>
          <a:xfrm>
            <a:off x="5109282" y="4207460"/>
            <a:ext cx="6477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B13B2A9-BAF1-47FE-BB5D-19B9D1E2BFF7}"/>
              </a:ext>
            </a:extLst>
          </p:cNvPr>
          <p:cNvSpPr txBox="1">
            <a:spLocks/>
          </p:cNvSpPr>
          <p:nvPr/>
        </p:nvSpPr>
        <p:spPr>
          <a:xfrm>
            <a:off x="2914650" y="3608033"/>
            <a:ext cx="742949" cy="354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1C6E354-D4AB-45E5-B58D-6E73E55E0DA8}"/>
              </a:ext>
            </a:extLst>
          </p:cNvPr>
          <p:cNvSpPr txBox="1">
            <a:spLocks/>
          </p:cNvSpPr>
          <p:nvPr/>
        </p:nvSpPr>
        <p:spPr>
          <a:xfrm>
            <a:off x="2962274" y="4152900"/>
            <a:ext cx="647700" cy="419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BD50CC7-B857-45F3-A2E3-3A9DF1A19484}"/>
              </a:ext>
            </a:extLst>
          </p:cNvPr>
          <p:cNvSpPr txBox="1">
            <a:spLocks/>
          </p:cNvSpPr>
          <p:nvPr/>
        </p:nvSpPr>
        <p:spPr>
          <a:xfrm>
            <a:off x="7305675" y="4152900"/>
            <a:ext cx="647700" cy="430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410DD2-385A-4075-B4B2-387CA76F92BA}"/>
              </a:ext>
            </a:extLst>
          </p:cNvPr>
          <p:cNvSpPr txBox="1">
            <a:spLocks/>
          </p:cNvSpPr>
          <p:nvPr/>
        </p:nvSpPr>
        <p:spPr>
          <a:xfrm>
            <a:off x="1754170" y="4152160"/>
            <a:ext cx="647700" cy="430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29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590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57399" y="5791200"/>
          <a:ext cx="4953000" cy="640080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 đoạn văn trên.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1F85E54-3B8C-48D1-8CB9-07F1BB8B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1112"/>
            <a:ext cx="7391400" cy="42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38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98172" y="13855"/>
            <a:ext cx="3778828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TRANSLATION: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33400" y="1347787"/>
            <a:ext cx="80772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1984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FB9DA-2443-43E5-973B-3EA1AC4B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543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232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036791"/>
              </p:ext>
            </p:extLst>
          </p:nvPr>
        </p:nvGraphicFramePr>
        <p:xfrm>
          <a:off x="533400" y="2514600"/>
          <a:ext cx="8305800" cy="1188720"/>
        </p:xfrm>
        <a:graphic>
          <a:graphicData uri="http://schemas.openxmlformats.org/drawingml/2006/table">
            <a:tbl>
              <a:tblPr/>
              <a:tblGrid>
                <a:gridCol w="83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Đọc lại đoạn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9649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94892" y="152401"/>
            <a:ext cx="2467708" cy="685799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57A083-E97E-45C4-96D9-AFE559985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7543800" cy="56388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7747EC-62B4-4309-83FB-6C6D881A11C4}"/>
              </a:ext>
            </a:extLst>
          </p:cNvPr>
          <p:cNvCxnSpPr/>
          <p:nvPr/>
        </p:nvCxnSpPr>
        <p:spPr>
          <a:xfrm>
            <a:off x="2438400" y="1828800"/>
            <a:ext cx="9906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0C922-DE03-437E-A8C1-ECC212C19BC2}"/>
              </a:ext>
            </a:extLst>
          </p:cNvPr>
          <p:cNvCxnSpPr/>
          <p:nvPr/>
        </p:nvCxnSpPr>
        <p:spPr>
          <a:xfrm>
            <a:off x="4953000" y="3352800"/>
            <a:ext cx="137160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71BA3-BA61-43EC-89CD-22498CE639D8}"/>
              </a:ext>
            </a:extLst>
          </p:cNvPr>
          <p:cNvCxnSpPr/>
          <p:nvPr/>
        </p:nvCxnSpPr>
        <p:spPr>
          <a:xfrm flipH="1">
            <a:off x="2438400" y="5257800"/>
            <a:ext cx="990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A205F2-5073-46C8-8105-EC3B1F17CA2C}"/>
              </a:ext>
            </a:extLst>
          </p:cNvPr>
          <p:cNvCxnSpPr/>
          <p:nvPr/>
        </p:nvCxnSpPr>
        <p:spPr>
          <a:xfrm flipH="1" flipV="1">
            <a:off x="2438400" y="3962400"/>
            <a:ext cx="9906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982F6B-DE19-4906-A724-D9592018297A}"/>
              </a:ext>
            </a:extLst>
          </p:cNvPr>
          <p:cNvCxnSpPr/>
          <p:nvPr/>
        </p:nvCxnSpPr>
        <p:spPr>
          <a:xfrm flipV="1">
            <a:off x="5334000" y="3733800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9972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A446FEE-BB9B-4BB3-BE8F-32BB061FC879}"/>
              </a:ext>
            </a:extLst>
          </p:cNvPr>
          <p:cNvSpPr txBox="1">
            <a:spLocks/>
          </p:cNvSpPr>
          <p:nvPr/>
        </p:nvSpPr>
        <p:spPr>
          <a:xfrm>
            <a:off x="1409700" y="381000"/>
            <a:ext cx="1905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D014B-7681-45A3-BEE8-1072FA22E424}"/>
              </a:ext>
            </a:extLst>
          </p:cNvPr>
          <p:cNvSpPr txBox="1">
            <a:spLocks/>
          </p:cNvSpPr>
          <p:nvPr/>
        </p:nvSpPr>
        <p:spPr>
          <a:xfrm>
            <a:off x="1409700" y="1143000"/>
            <a:ext cx="1905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711CA4-D9C9-4B4A-AB12-4B9B94B4C167}"/>
              </a:ext>
            </a:extLst>
          </p:cNvPr>
          <p:cNvSpPr txBox="1">
            <a:spLocks/>
          </p:cNvSpPr>
          <p:nvPr/>
        </p:nvSpPr>
        <p:spPr>
          <a:xfrm>
            <a:off x="1408960" y="1981200"/>
            <a:ext cx="1905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6F7B66-5508-4451-A372-51BA48E1E5A5}"/>
              </a:ext>
            </a:extLst>
          </p:cNvPr>
          <p:cNvSpPr txBox="1">
            <a:spLocks/>
          </p:cNvSpPr>
          <p:nvPr/>
        </p:nvSpPr>
        <p:spPr>
          <a:xfrm>
            <a:off x="1524000" y="2819400"/>
            <a:ext cx="1905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 Xuan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B6F23A-CDB3-409E-8067-5FAB01300114}"/>
              </a:ext>
            </a:extLst>
          </p:cNvPr>
          <p:cNvSpPr txBox="1">
            <a:spLocks/>
          </p:cNvSpPr>
          <p:nvPr/>
        </p:nvSpPr>
        <p:spPr>
          <a:xfrm>
            <a:off x="1524000" y="3733800"/>
            <a:ext cx="1905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f. Xuan</a:t>
            </a:r>
          </a:p>
        </p:txBody>
      </p:sp>
    </p:spTree>
    <p:extLst>
      <p:ext uri="{BB962C8B-B14F-4D97-AF65-F5344CB8AC3E}">
        <p14:creationId xmlns:p14="http://schemas.microsoft.com/office/powerpoint/2010/main" val="1344254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400" y="2895600"/>
            <a:ext cx="6096000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6: Skill Time!</a:t>
            </a:r>
          </a:p>
        </p:txBody>
      </p:sp>
    </p:spTree>
    <p:extLst>
      <p:ext uri="{BB962C8B-B14F-4D97-AF65-F5344CB8AC3E}">
        <p14:creationId xmlns:p14="http://schemas.microsoft.com/office/powerpoint/2010/main" val="35917630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8600"/>
            <a:ext cx="3429000" cy="9906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Listening: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3255096"/>
            <a:ext cx="7315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002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Listen and draw 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 or 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3227387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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hoặc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.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726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9600" y="5334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61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6A9B3-4827-406E-9DEB-A0A43697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09713"/>
            <a:ext cx="6934200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3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http://www.oup.com.vn/family&amp;friendsspecialedition/family&amp;friendsspecialedition_version1/Grade_2/Unit_12/Track_127.mp3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http://www.oup.com.vn/family&amp;friendsspecialedition/family&amp;friendsspecialedition_version1/Grade_2/Unit_12/Track_127.mp3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4529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61. Listen two times, try to finish. Listen the third time to check.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727" y="3494038"/>
            <a:ext cx="768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cố gắng hoàn thành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Nghe lần 3 kiểm tra lại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340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http://www.oup.com.vn/family&amp;friendsspecialedition/family&amp;friendsspecialedition_version1/Grade_2/Unit_12/Track_136.mp3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http://www.oup.com.vn/family&amp;friendsspecialedition/family&amp;friendsspecialedition_version1/Grade_2/Unit_12/Track_136.mp3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0039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Tapescripts: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CD7B0A-4C43-4426-A245-3A79C030D917}"/>
              </a:ext>
            </a:extLst>
          </p:cNvPr>
          <p:cNvSpPr txBox="1">
            <a:spLocks/>
          </p:cNvSpPr>
          <p:nvPr/>
        </p:nvSpPr>
        <p:spPr>
          <a:xfrm>
            <a:off x="723900" y="2012909"/>
            <a:ext cx="7696200" cy="304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you hungry? Yes, I am. Well. Let’s look at the menu. What do you like? Well. I like yogurt but I don’t like ice cream. I like bread because I like sandwiches. Ok. What else? Hmm, I don’t like meat but I want an apple, please. I like apples.</a:t>
            </a: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C8498F7-E823-4489-8D44-C22C64E9CE84}"/>
              </a:ext>
            </a:extLst>
          </p:cNvPr>
          <p:cNvSpPr txBox="1">
            <a:spLocks/>
          </p:cNvSpPr>
          <p:nvPr/>
        </p:nvSpPr>
        <p:spPr>
          <a:xfrm>
            <a:off x="1309254" y="2009631"/>
            <a:ext cx="4100946" cy="515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AE7A620-D1EF-4B2C-B3EB-D3375363CE94}"/>
              </a:ext>
            </a:extLst>
          </p:cNvPr>
          <p:cNvSpPr txBox="1">
            <a:spLocks/>
          </p:cNvSpPr>
          <p:nvPr/>
        </p:nvSpPr>
        <p:spPr>
          <a:xfrm>
            <a:off x="5066728" y="2984276"/>
            <a:ext cx="4100946" cy="515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39819F1-6FD9-4A81-B769-20DF2B660989}"/>
              </a:ext>
            </a:extLst>
          </p:cNvPr>
          <p:cNvSpPr txBox="1">
            <a:spLocks/>
          </p:cNvSpPr>
          <p:nvPr/>
        </p:nvSpPr>
        <p:spPr>
          <a:xfrm>
            <a:off x="4800600" y="3861317"/>
            <a:ext cx="4100946" cy="515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675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228600"/>
            <a:ext cx="2227758" cy="685801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19201" y="1143000"/>
            <a:ext cx="1517072" cy="645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295401" y="1899452"/>
            <a:ext cx="1364672" cy="645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296880" y="2648875"/>
            <a:ext cx="1288473" cy="645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592ABB-B128-4580-B64E-A9805FD73ED5}"/>
              </a:ext>
            </a:extLst>
          </p:cNvPr>
          <p:cNvSpPr txBox="1">
            <a:spLocks/>
          </p:cNvSpPr>
          <p:nvPr/>
        </p:nvSpPr>
        <p:spPr>
          <a:xfrm>
            <a:off x="1219201" y="3398298"/>
            <a:ext cx="1440872" cy="645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718EF6-0506-4266-A281-8FEF7F2225B4}"/>
              </a:ext>
            </a:extLst>
          </p:cNvPr>
          <p:cNvSpPr txBox="1">
            <a:spLocks/>
          </p:cNvSpPr>
          <p:nvPr/>
        </p:nvSpPr>
        <p:spPr>
          <a:xfrm>
            <a:off x="1219201" y="4154750"/>
            <a:ext cx="1440872" cy="6606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92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910" y="491836"/>
            <a:ext cx="2667000" cy="841375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Speaking: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8153400" cy="148936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Look at the menu on page 84. Ask and answer.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906982"/>
            <a:ext cx="7772400" cy="173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84.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4823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C5679-11EF-4E5D-82B4-90CADD78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08659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930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64127" y="1143000"/>
            <a:ext cx="5562600" cy="8382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Ex: What do you like?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" y="1890980"/>
            <a:ext cx="8244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 like eggs, bread, carrots, ice cream, banana and milk.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762000" y="3456048"/>
            <a:ext cx="8244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 don’t like tomatoes, meat, apple and orange juice.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74219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43" y="-152400"/>
            <a:ext cx="2514600" cy="9906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Writing: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90600" y="1676400"/>
            <a:ext cx="2514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982" y="8382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Write ‘like’ or ‘don’t like’.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169" y="1676400"/>
            <a:ext cx="7045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‘like’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‘don’t like’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2A56F-D7B4-4EF3-8DE9-3E644FA5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69" y="4038600"/>
            <a:ext cx="7196629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084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4002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I like ice cream.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I don’t like fish.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I like meat.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87127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90600" y="1676400"/>
            <a:ext cx="2514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9002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Circle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n’t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and match.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154594"/>
            <a:ext cx="7772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n’t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981EE-953B-40A4-86BB-DD9C61A1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181246"/>
            <a:ext cx="7239000" cy="23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304800"/>
            <a:ext cx="8534399" cy="226911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continue to practice the chant by pausing each words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855" y="3105835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chant</a:t>
            </a:r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4968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25563"/>
              </p:ext>
            </p:extLst>
          </p:nvPr>
        </p:nvGraphicFramePr>
        <p:xfrm>
          <a:off x="1447800" y="4114800"/>
          <a:ext cx="5867400" cy="640080"/>
        </p:xfrm>
        <a:graphic>
          <a:graphicData uri="http://schemas.openxmlformats.org/drawingml/2006/table">
            <a:tbl>
              <a:tblPr/>
              <a:tblGrid>
                <a:gridCol w="586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n’t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2273C87-BE8F-4783-9EF4-8C46ACE2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7505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58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21892"/>
              </p:ext>
            </p:extLst>
          </p:nvPr>
        </p:nvGraphicFramePr>
        <p:xfrm>
          <a:off x="2590800" y="5029200"/>
          <a:ext cx="4267200" cy="64008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386A291-364C-4E9A-AD65-C8EC827E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533400"/>
            <a:ext cx="7581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562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3714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This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isn’t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rice.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4665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They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aren’t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circles.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Her hair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isn’t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straight.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90851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4FA05-3515-44FA-B1A6-E4F1A27A7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9318"/>
            <a:ext cx="7467600" cy="55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777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441259"/>
              </p:ext>
            </p:extLst>
          </p:nvPr>
        </p:nvGraphicFramePr>
        <p:xfrm>
          <a:off x="381000" y="838200"/>
          <a:ext cx="8534400" cy="1554480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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3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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3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không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69042"/>
              </p:ext>
            </p:extLst>
          </p:nvPr>
        </p:nvGraphicFramePr>
        <p:xfrm>
          <a:off x="381000" y="2971800"/>
          <a:ext cx="8534400" cy="1554480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Sau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83007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124200" y="76200"/>
            <a:ext cx="2467708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917424" y="2646485"/>
            <a:ext cx="2160233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like eggs.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917424" y="3212855"/>
            <a:ext cx="22860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like bread.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906327" y="3790131"/>
            <a:ext cx="20574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like rice.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937769" y="4902255"/>
            <a:ext cx="30480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don’t like fish.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998433" y="4346159"/>
            <a:ext cx="3200400" cy="587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don’t like carrots.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998433" y="5489873"/>
            <a:ext cx="3200400" cy="587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don’t like grapes.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D8CC2EB-A0F4-4195-BFFF-30D16F74C7C0}"/>
              </a:ext>
            </a:extLst>
          </p:cNvPr>
          <p:cNvSpPr txBox="1">
            <a:spLocks/>
          </p:cNvSpPr>
          <p:nvPr/>
        </p:nvSpPr>
        <p:spPr>
          <a:xfrm>
            <a:off x="723900" y="1143000"/>
            <a:ext cx="17145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eggs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49014C90-A8EC-4376-9ECA-29712E2C04D8}"/>
              </a:ext>
            </a:extLst>
          </p:cNvPr>
          <p:cNvSpPr txBox="1">
            <a:spLocks/>
          </p:cNvSpPr>
          <p:nvPr/>
        </p:nvSpPr>
        <p:spPr>
          <a:xfrm>
            <a:off x="2884133" y="1143000"/>
            <a:ext cx="1714500" cy="587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bread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454F27C-64E0-4EA5-B3AF-54A6DC77AC55}"/>
              </a:ext>
            </a:extLst>
          </p:cNvPr>
          <p:cNvSpPr txBox="1">
            <a:spLocks/>
          </p:cNvSpPr>
          <p:nvPr/>
        </p:nvSpPr>
        <p:spPr>
          <a:xfrm>
            <a:off x="3299534" y="1915991"/>
            <a:ext cx="17145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rice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D095AAF-F956-4560-A617-FA06A7AC016E}"/>
              </a:ext>
            </a:extLst>
          </p:cNvPr>
          <p:cNvSpPr txBox="1">
            <a:spLocks/>
          </p:cNvSpPr>
          <p:nvPr/>
        </p:nvSpPr>
        <p:spPr>
          <a:xfrm>
            <a:off x="5181600" y="1164982"/>
            <a:ext cx="1905000" cy="587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carrots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26DE7B8-ED2C-4AA1-9385-3099EE025595}"/>
              </a:ext>
            </a:extLst>
          </p:cNvPr>
          <p:cNvSpPr txBox="1">
            <a:spLocks/>
          </p:cNvSpPr>
          <p:nvPr/>
        </p:nvSpPr>
        <p:spPr>
          <a:xfrm>
            <a:off x="5295900" y="1915991"/>
            <a:ext cx="19050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grapes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9778B0F6-0F58-4C7F-A51D-C2F0009F8648}"/>
              </a:ext>
            </a:extLst>
          </p:cNvPr>
          <p:cNvSpPr txBox="1">
            <a:spLocks/>
          </p:cNvSpPr>
          <p:nvPr/>
        </p:nvSpPr>
        <p:spPr>
          <a:xfrm>
            <a:off x="838200" y="1915991"/>
            <a:ext cx="1905000" cy="587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fish  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939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400" y="2895600"/>
            <a:ext cx="6096000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Review 4</a:t>
            </a:r>
          </a:p>
        </p:txBody>
      </p:sp>
    </p:spTree>
    <p:extLst>
      <p:ext uri="{BB962C8B-B14F-4D97-AF65-F5344CB8AC3E}">
        <p14:creationId xmlns:p14="http://schemas.microsoft.com/office/powerpoint/2010/main" val="5512173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5048"/>
              </p:ext>
            </p:extLst>
          </p:nvPr>
        </p:nvGraphicFramePr>
        <p:xfrm>
          <a:off x="1676400" y="5562600"/>
          <a:ext cx="5943600" cy="640080"/>
        </p:xfrm>
        <a:graphic>
          <a:graphicData uri="http://schemas.openxmlformats.org/drawingml/2006/table">
            <a:tbl>
              <a:tblPr/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8F89E8A-5305-4096-82F9-227286E7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46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928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2190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yogurt.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parrot.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square.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9DC95-588D-45CC-87BE-21B2C0AF6484}"/>
              </a:ext>
            </a:extLst>
          </p:cNvPr>
          <p:cNvSpPr/>
          <p:nvPr/>
        </p:nvSpPr>
        <p:spPr>
          <a:xfrm>
            <a:off x="1058948" y="3642301"/>
            <a:ext cx="1836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5. meat.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26427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0865"/>
              </p:ext>
            </p:extLst>
          </p:nvPr>
        </p:nvGraphicFramePr>
        <p:xfrm>
          <a:off x="457200" y="5757021"/>
          <a:ext cx="8458200" cy="792480"/>
        </p:xfrm>
        <a:graphic>
          <a:graphicData uri="http://schemas.openxmlformats.org/drawingml/2006/table">
            <a:tbl>
              <a:tblPr/>
              <a:tblGrid>
                <a:gridCol w="845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“It has”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“It doesn’t have”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AE65033-1282-4231-BF1C-F051A77B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04799"/>
            <a:ext cx="7391400" cy="54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7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114800" cy="14700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Practice: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763000" cy="17526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 look at the pictures, try to remember and read the words.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3962400"/>
          <a:ext cx="8229600" cy="15544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800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Nhìn tranh, cố gắng nhớ và đọc từ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7118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295400" y="195835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It doesn’t have/It has.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9DC95-588D-45CC-87BE-21B2C0AF6484}"/>
              </a:ext>
            </a:extLst>
          </p:cNvPr>
          <p:cNvSpPr/>
          <p:nvPr/>
        </p:nvSpPr>
        <p:spPr>
          <a:xfrm>
            <a:off x="1295400" y="1133455"/>
            <a:ext cx="5037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1. It has/It doesn’t have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9FE4A-8DE7-449F-83CC-5A4754D9BC53}"/>
              </a:ext>
            </a:extLst>
          </p:cNvPr>
          <p:cNvSpPr/>
          <p:nvPr/>
        </p:nvSpPr>
        <p:spPr>
          <a:xfrm>
            <a:off x="1295400" y="2737825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It doesn’t have/It has.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580F9-6E39-4929-BFAF-50DB7BDD6F2A}"/>
              </a:ext>
            </a:extLst>
          </p:cNvPr>
          <p:cNvSpPr/>
          <p:nvPr/>
        </p:nvSpPr>
        <p:spPr>
          <a:xfrm>
            <a:off x="1310196" y="3532258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It doesn’t have/It has.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85649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72697"/>
              </p:ext>
            </p:extLst>
          </p:nvPr>
        </p:nvGraphicFramePr>
        <p:xfrm>
          <a:off x="1752600" y="5715000"/>
          <a:ext cx="6019800" cy="79248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4FE611F-146B-439B-BE41-590ED745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8499"/>
            <a:ext cx="72199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40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5B66AF-784D-4238-873D-AE8C2F1AB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143000"/>
            <a:ext cx="7219950" cy="5257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42AD27-AE55-4F16-ACE9-DE9152EE2B9E}"/>
              </a:ext>
            </a:extLst>
          </p:cNvPr>
          <p:cNvSpPr/>
          <p:nvPr/>
        </p:nvSpPr>
        <p:spPr>
          <a:xfrm>
            <a:off x="5619564" y="4267200"/>
            <a:ext cx="324035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536FAB-91D3-4520-97D7-FF35FFC955B8}"/>
              </a:ext>
            </a:extLst>
          </p:cNvPr>
          <p:cNvSpPr/>
          <p:nvPr/>
        </p:nvSpPr>
        <p:spPr>
          <a:xfrm>
            <a:off x="4876800" y="4648200"/>
            <a:ext cx="838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CE8BB9-7EAA-4135-A4AF-B595550AF404}"/>
              </a:ext>
            </a:extLst>
          </p:cNvPr>
          <p:cNvSpPr/>
          <p:nvPr/>
        </p:nvSpPr>
        <p:spPr>
          <a:xfrm>
            <a:off x="3124200" y="5486400"/>
            <a:ext cx="381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EB8EE2-7175-4F3A-A1B3-FC6A8FB55950}"/>
              </a:ext>
            </a:extLst>
          </p:cNvPr>
          <p:cNvSpPr/>
          <p:nvPr/>
        </p:nvSpPr>
        <p:spPr>
          <a:xfrm>
            <a:off x="6019800" y="54864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DE867B-50B1-49E7-BB95-84BE44C04435}"/>
              </a:ext>
            </a:extLst>
          </p:cNvPr>
          <p:cNvSpPr/>
          <p:nvPr/>
        </p:nvSpPr>
        <p:spPr>
          <a:xfrm>
            <a:off x="4876800" y="5791200"/>
            <a:ext cx="838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049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36509"/>
              </p:ext>
            </p:extLst>
          </p:nvPr>
        </p:nvGraphicFramePr>
        <p:xfrm>
          <a:off x="2362200" y="4267200"/>
          <a:ext cx="4191000" cy="792480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0C061A-803D-4A3E-B0ED-83A1C4B92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9600"/>
            <a:ext cx="7467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85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6286500" y="1432437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9DC95-588D-45CC-87BE-21B2C0AF6484}"/>
              </a:ext>
            </a:extLst>
          </p:cNvPr>
          <p:cNvSpPr/>
          <p:nvPr/>
        </p:nvSpPr>
        <p:spPr>
          <a:xfrm>
            <a:off x="2133600" y="1425714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9FE4A-8DE7-449F-83CC-5A4754D9BC53}"/>
              </a:ext>
            </a:extLst>
          </p:cNvPr>
          <p:cNvSpPr/>
          <p:nvPr/>
        </p:nvSpPr>
        <p:spPr>
          <a:xfrm>
            <a:off x="1866900" y="2074703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man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580F9-6E39-4929-BFAF-50DB7BDD6F2A}"/>
              </a:ext>
            </a:extLst>
          </p:cNvPr>
          <p:cNvSpPr/>
          <p:nvPr/>
        </p:nvSpPr>
        <p:spPr>
          <a:xfrm>
            <a:off x="6034596" y="2721114"/>
            <a:ext cx="97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pen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A5DB9-51FE-425B-AFD4-9C75016BCD80}"/>
              </a:ext>
            </a:extLst>
          </p:cNvPr>
          <p:cNvSpPr/>
          <p:nvPr/>
        </p:nvSpPr>
        <p:spPr>
          <a:xfrm>
            <a:off x="1954197" y="2668210"/>
            <a:ext cx="97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cat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A9D42D-FE0B-4AB2-B57A-330CD8B1B253}"/>
              </a:ext>
            </a:extLst>
          </p:cNvPr>
          <p:cNvSpPr/>
          <p:nvPr/>
        </p:nvSpPr>
        <p:spPr>
          <a:xfrm>
            <a:off x="1954197" y="3394195"/>
            <a:ext cx="97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fan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DF96F6-B1C9-4551-8CEA-43850C01DB20}"/>
              </a:ext>
            </a:extLst>
          </p:cNvPr>
          <p:cNvSpPr/>
          <p:nvPr/>
        </p:nvSpPr>
        <p:spPr>
          <a:xfrm>
            <a:off x="6034596" y="2112119"/>
            <a:ext cx="97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bed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A07561-72B9-446B-B5B5-562B7C9C1833}"/>
              </a:ext>
            </a:extLst>
          </p:cNvPr>
          <p:cNvSpPr/>
          <p:nvPr/>
        </p:nvSpPr>
        <p:spPr>
          <a:xfrm>
            <a:off x="6065298" y="3394195"/>
            <a:ext cx="97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570799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601906"/>
              </p:ext>
            </p:extLst>
          </p:nvPr>
        </p:nvGraphicFramePr>
        <p:xfrm>
          <a:off x="990600" y="3136038"/>
          <a:ext cx="7391400" cy="1066800"/>
        </p:xfrm>
        <a:graphic>
          <a:graphicData uri="http://schemas.openxmlformats.org/drawingml/2006/table">
            <a:tbl>
              <a:tblPr/>
              <a:tblGrid>
                <a:gridCol w="739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3 Units: 10, 11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12.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FF5AC8C-3418-4C5A-BEC4-D0A33A88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239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5077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013341"/>
              </p:ext>
            </p:extLst>
          </p:nvPr>
        </p:nvGraphicFramePr>
        <p:xfrm>
          <a:off x="685800" y="5334000"/>
          <a:ext cx="8229600" cy="11887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“has”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“doesn’t have”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2C9D95C-B91C-4EB7-A6AE-764B1A21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39140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7157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4532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He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green eyes.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6646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He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doesn’t have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brown eyes.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He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doesn’t have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long hair.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6962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894446"/>
              </p:ext>
            </p:extLst>
          </p:nvPr>
        </p:nvGraphicFramePr>
        <p:xfrm>
          <a:off x="1524000" y="5334000"/>
          <a:ext cx="6172200" cy="640080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8E7344-B2BD-4BC5-8919-71EE7F61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3400"/>
            <a:ext cx="754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9734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5315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This is a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snake.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5198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This is a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big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elephant.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This is a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tall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giraffe.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21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"/>
            <a:ext cx="2819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8708"/>
            <a:ext cx="2819400" cy="180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24400"/>
            <a:ext cx="3124200" cy="16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5" y="4502440"/>
            <a:ext cx="288174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438400"/>
            <a:ext cx="3429000" cy="206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06098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292435"/>
              </p:ext>
            </p:extLst>
          </p:nvPr>
        </p:nvGraphicFramePr>
        <p:xfrm>
          <a:off x="304800" y="5410200"/>
          <a:ext cx="8763000" cy="1066800"/>
        </p:xfrm>
        <a:graphic>
          <a:graphicData uri="http://schemas.openxmlformats.org/drawingml/2006/table">
            <a:tbl>
              <a:tblPr/>
              <a:tblGrid>
                <a:gridCol w="87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shapes: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food: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aniamls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con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drinks: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vi-VN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A286514-5D7E-45D0-AF6B-90CA91B5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"/>
            <a:ext cx="7543800" cy="49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71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0600" y="1295400"/>
            <a:ext cx="1886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animals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2818584" y="1279472"/>
            <a:ext cx="1160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ood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676334" y="1279472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shapes</a:t>
            </a:r>
            <a:endParaRPr lang="en-US" sz="4000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6C7A4-6C10-4B02-B74D-AD800745CDE1}"/>
              </a:ext>
            </a:extLst>
          </p:cNvPr>
          <p:cNvSpPr/>
          <p:nvPr/>
        </p:nvSpPr>
        <p:spPr>
          <a:xfrm>
            <a:off x="7010400" y="1318182"/>
            <a:ext cx="1541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drinks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3E5346-BDE5-42CC-9F38-C805F28BCF92}"/>
              </a:ext>
            </a:extLst>
          </p:cNvPr>
          <p:cNvSpPr/>
          <p:nvPr/>
        </p:nvSpPr>
        <p:spPr>
          <a:xfrm>
            <a:off x="676334" y="2021629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square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572A69-C0C4-4894-9F46-5F64AC331598}"/>
              </a:ext>
            </a:extLst>
          </p:cNvPr>
          <p:cNvSpPr/>
          <p:nvPr/>
        </p:nvSpPr>
        <p:spPr>
          <a:xfrm>
            <a:off x="676334" y="2764099"/>
            <a:ext cx="1818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triangle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319DE-1A6B-4491-A543-3CF1AD912F7A}"/>
              </a:ext>
            </a:extLst>
          </p:cNvPr>
          <p:cNvSpPr/>
          <p:nvPr/>
        </p:nvSpPr>
        <p:spPr>
          <a:xfrm>
            <a:off x="676334" y="3608791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circle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57D8F4-FCEF-4A76-8BC7-E2EC764E74FF}"/>
              </a:ext>
            </a:extLst>
          </p:cNvPr>
          <p:cNvSpPr/>
          <p:nvPr/>
        </p:nvSpPr>
        <p:spPr>
          <a:xfrm>
            <a:off x="2818584" y="2023609"/>
            <a:ext cx="969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rice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139D0-FD1F-4430-9EA5-602975723E98}"/>
              </a:ext>
            </a:extLst>
          </p:cNvPr>
          <p:cNvSpPr/>
          <p:nvPr/>
        </p:nvSpPr>
        <p:spPr>
          <a:xfrm>
            <a:off x="2769093" y="2761102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yogurt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064707-258B-4373-8AD5-79AFE25E44E6}"/>
              </a:ext>
            </a:extLst>
          </p:cNvPr>
          <p:cNvSpPr/>
          <p:nvPr/>
        </p:nvSpPr>
        <p:spPr>
          <a:xfrm>
            <a:off x="2667000" y="3599302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carrots</a:t>
            </a:r>
            <a:endParaRPr lang="en-US" sz="4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CA404D-B0D7-42F7-94E9-1D114B232BF4}"/>
              </a:ext>
            </a:extLst>
          </p:cNvPr>
          <p:cNvSpPr/>
          <p:nvPr/>
        </p:nvSpPr>
        <p:spPr>
          <a:xfrm>
            <a:off x="5028758" y="1987358"/>
            <a:ext cx="1166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tiger</a:t>
            </a: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03B6D7-5142-4853-A562-BDDD8E21AA02}"/>
              </a:ext>
            </a:extLst>
          </p:cNvPr>
          <p:cNvSpPr/>
          <p:nvPr/>
        </p:nvSpPr>
        <p:spPr>
          <a:xfrm>
            <a:off x="5028758" y="2761102"/>
            <a:ext cx="1408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snake</a:t>
            </a:r>
            <a:endParaRPr lang="en-US" sz="4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A63CF-4399-4A27-BDA1-200B270FAAC0}"/>
              </a:ext>
            </a:extLst>
          </p:cNvPr>
          <p:cNvSpPr/>
          <p:nvPr/>
        </p:nvSpPr>
        <p:spPr>
          <a:xfrm>
            <a:off x="4965832" y="3574520"/>
            <a:ext cx="1466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parrot</a:t>
            </a:r>
            <a:endParaRPr lang="en-US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AE747E-250C-4EF0-B89E-9A840D2483AE}"/>
              </a:ext>
            </a:extLst>
          </p:cNvPr>
          <p:cNvSpPr/>
          <p:nvPr/>
        </p:nvSpPr>
        <p:spPr>
          <a:xfrm>
            <a:off x="7132252" y="1987358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milk</a:t>
            </a:r>
            <a:endParaRPr lang="en-US" sz="4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86A4F5-9883-4CF3-A3C8-3BBE722D25D6}"/>
              </a:ext>
            </a:extLst>
          </p:cNvPr>
          <p:cNvSpPr/>
          <p:nvPr/>
        </p:nvSpPr>
        <p:spPr>
          <a:xfrm>
            <a:off x="7137053" y="2695244"/>
            <a:ext cx="1266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juice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834798-BAD8-4F15-9BA5-1251617413C0}"/>
              </a:ext>
            </a:extLst>
          </p:cNvPr>
          <p:cNvSpPr/>
          <p:nvPr/>
        </p:nvSpPr>
        <p:spPr>
          <a:xfrm>
            <a:off x="7037309" y="3541027"/>
            <a:ext cx="1466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163271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84370"/>
              </p:ext>
            </p:extLst>
          </p:nvPr>
        </p:nvGraphicFramePr>
        <p:xfrm>
          <a:off x="942513" y="5562600"/>
          <a:ext cx="7048500" cy="640080"/>
        </p:xfrm>
        <a:graphic>
          <a:graphicData uri="http://schemas.openxmlformats.org/drawingml/2006/table">
            <a:tbl>
              <a:tblPr/>
              <a:tblGrid>
                <a:gridCol w="704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49BE4F4-25FD-4FA4-8B30-0F4F4C55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746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978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3105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No, I don’t.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1049482" y="1868877"/>
            <a:ext cx="4817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Do you like snakes?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I don’t like parrots.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967A3-6858-4EC3-B3DD-9E844CF2CEF0}"/>
              </a:ext>
            </a:extLst>
          </p:cNvPr>
          <p:cNvSpPr/>
          <p:nvPr/>
        </p:nvSpPr>
        <p:spPr>
          <a:xfrm>
            <a:off x="1085732" y="3657600"/>
            <a:ext cx="4629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5. Do you like tigers?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B3575-C103-4749-9D81-47E9B08DF314}"/>
              </a:ext>
            </a:extLst>
          </p:cNvPr>
          <p:cNvSpPr/>
          <p:nvPr/>
        </p:nvSpPr>
        <p:spPr>
          <a:xfrm>
            <a:off x="1107926" y="4511099"/>
            <a:ext cx="2702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6. Yes, I do.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089720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4055"/>
              </p:ext>
            </p:extLst>
          </p:nvPr>
        </p:nvGraphicFramePr>
        <p:xfrm>
          <a:off x="942513" y="5562600"/>
          <a:ext cx="7048500" cy="640080"/>
        </p:xfrm>
        <a:graphic>
          <a:graphicData uri="http://schemas.openxmlformats.org/drawingml/2006/table">
            <a:tbl>
              <a:tblPr/>
              <a:tblGrid>
                <a:gridCol w="704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“like”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“don’t like”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94618F-F470-44E0-AA49-58BC7324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467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5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3410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I like zebras.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I don’t like giraffes.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15BFCF-39A8-47DE-B1AC-7EC9E7EAAEC0}"/>
              </a:ext>
            </a:extLst>
          </p:cNvPr>
          <p:cNvSpPr/>
          <p:nvPr/>
        </p:nvSpPr>
        <p:spPr>
          <a:xfrm>
            <a:off x="1066800" y="1897673"/>
            <a:ext cx="505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I don’t like monkeys.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759732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9855"/>
              </p:ext>
            </p:extLst>
          </p:nvPr>
        </p:nvGraphicFramePr>
        <p:xfrm>
          <a:off x="2514600" y="4114800"/>
          <a:ext cx="4419600" cy="640080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546EBC-44B3-4483-A4E6-38F19487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13" y="762000"/>
            <a:ext cx="713542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097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133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8782" y="131454"/>
            <a:ext cx="2549236" cy="76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5732" y="2804101"/>
            <a:ext cx="1428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4. 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76CA8-21AE-4AB6-8675-4889E7AC18BE}"/>
              </a:ext>
            </a:extLst>
          </p:cNvPr>
          <p:cNvSpPr/>
          <p:nvPr/>
        </p:nvSpPr>
        <p:spPr>
          <a:xfrm>
            <a:off x="1066800" y="102863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b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15BFCF-39A8-47DE-B1AC-7EC9E7EAAEC0}"/>
              </a:ext>
            </a:extLst>
          </p:cNvPr>
          <p:cNvSpPr/>
          <p:nvPr/>
        </p:nvSpPr>
        <p:spPr>
          <a:xfrm>
            <a:off x="1066801" y="1897673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3. 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9D59F7-BD1D-4D58-8584-8D69EBE7B283}"/>
              </a:ext>
            </a:extLst>
          </p:cNvPr>
          <p:cNvSpPr/>
          <p:nvPr/>
        </p:nvSpPr>
        <p:spPr>
          <a:xfrm>
            <a:off x="1085732" y="3640082"/>
            <a:ext cx="1428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5. 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526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382000" cy="23050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write the new words into your notebook and copy each words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76600"/>
            <a:ext cx="8305800" cy="16764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copy 3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96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1"/>
            <a:ext cx="4953000" cy="838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Listen and read.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686800" cy="1600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look at the pictures, then scan the story.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3429000"/>
            <a:ext cx="8686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60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00400" y="152400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53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0"/>
            <a:ext cx="7467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7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839200" cy="312419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open CD2 - Track 53 to listen, look at the pictures two times. Then the third time you pause and repeat each sentence.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352800"/>
            <a:ext cx="8839200" cy="2971800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CD2 - TRack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nghe và nhìn câu chuyện 2 lần. Lần thứ 3 nghe và ngưng lại từng câu, đọc lại câu đó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3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6764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Unit 12: Dinnertime!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4891" y="2133600"/>
            <a:ext cx="4495800" cy="838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1: Words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4891" y="3491345"/>
            <a:ext cx="5715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3741278"/>
            <a:ext cx="68793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Listen, point, and repeat.</a:t>
            </a:r>
          </a:p>
        </p:txBody>
      </p:sp>
    </p:spTree>
    <p:extLst>
      <p:ext uri="{BB962C8B-B14F-4D97-AF65-F5344CB8AC3E}">
        <p14:creationId xmlns:p14="http://schemas.microsoft.com/office/powerpoint/2010/main" val="2691936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http://www.oup.com.vn/family&amp;friendsspecialedition/family&amp;friendsspecialedition_version1/Grade_2/Unit_12/Track_128.mp3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http://www.oup.com.vn/family&amp;friendsspecialedition/family&amp;friendsspecialedition_version1/Grade_2/Unit_12/Track_128.mp3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643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33400"/>
            <a:ext cx="8686800" cy="147002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continue to practice reading the story.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819400"/>
            <a:ext cx="8305800" cy="9144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5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28600" y="533400"/>
            <a:ext cx="8562109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practice reading according to each character: mom, Billy.</a:t>
            </a:r>
          </a:p>
        </p:txBody>
      </p:sp>
      <p:sp>
        <p:nvSpPr>
          <p:cNvPr id="5" name="Subtitle 2"/>
          <p:cNvSpPr txBox="1">
            <a:spLocks noGrp="1"/>
          </p:cNvSpPr>
          <p:nvPr>
            <p:ph type="subTitle" idx="1"/>
          </p:nvPr>
        </p:nvSpPr>
        <p:spPr>
          <a:xfrm>
            <a:off x="228600" y="32766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 câu chuyện theo vai thoại từng nhân vật: mom, Billy.</a:t>
            </a:r>
          </a:p>
        </p:txBody>
      </p:sp>
    </p:spTree>
    <p:extLst>
      <p:ext uri="{BB962C8B-B14F-4D97-AF65-F5344CB8AC3E}">
        <p14:creationId xmlns:p14="http://schemas.microsoft.com/office/powerpoint/2010/main" val="4004668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0782"/>
            <a:ext cx="6096000" cy="9334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 the questions: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126" y="1752600"/>
            <a:ext cx="6793452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2.What foods does mom give Billy?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96729" y="2514600"/>
            <a:ext cx="5099271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Does Billy like carrots?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6778" y="3356263"/>
            <a:ext cx="4858222" cy="75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Does he like yogurt?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3855" y="4953000"/>
            <a:ext cx="8839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4126" y="4301837"/>
            <a:ext cx="6075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5. What foods does Billy eat?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14400" y="990600"/>
            <a:ext cx="5548347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1.What foods are for Billy?</a:t>
            </a:r>
          </a:p>
        </p:txBody>
      </p:sp>
    </p:spTree>
    <p:extLst>
      <p:ext uri="{BB962C8B-B14F-4D97-AF65-F5344CB8AC3E}">
        <p14:creationId xmlns:p14="http://schemas.microsoft.com/office/powerpoint/2010/main" val="380421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2438400" cy="72563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52600"/>
            <a:ext cx="7601422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She gives Billy carrots and a yogurt.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800" y="2514600"/>
            <a:ext cx="3657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No, he doesn’t.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3276600"/>
            <a:ext cx="3254957" cy="75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Yes, he does.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3855" y="4953000"/>
            <a:ext cx="8839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8982" y="4035137"/>
            <a:ext cx="6075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5. He eats carrots and a yogurt.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62000" y="990600"/>
            <a:ext cx="7372822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They are rice, meat, carrots and yogurt.</a:t>
            </a:r>
          </a:p>
        </p:txBody>
      </p:sp>
    </p:spTree>
    <p:extLst>
      <p:ext uri="{BB962C8B-B14F-4D97-AF65-F5344CB8AC3E}">
        <p14:creationId xmlns:p14="http://schemas.microsoft.com/office/powerpoint/2010/main" val="74646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162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381000" y="2133600"/>
            <a:ext cx="8382000" cy="16002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Nghe. Đánh dấu (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) hoặc () vào ô trống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074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14400"/>
            <a:ext cx="7772400" cy="23383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84. Listen two times, try to finish. Listen the third time to check.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727" y="3494038"/>
            <a:ext cx="768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cố gắng hoàn thành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Nghe lần 3 kiểm tra lại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80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http://www.oup.com.vn/family&amp;friendsspecialedition/family&amp;friendsspecialedition_version1/Grade_2/Workbook/Track_23.mp3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đường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http://www.oup.com.vn/family&amp;friendsspecialedition/family&amp;friendsspecialedition_version1/Grade_2/Workbook/Track_23.mp3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57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Tapescripts: 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7848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I’m Bao. I like meat, rice and carrots. I don’t like yogurt.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4800" y="2971800"/>
            <a:ext cx="830287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 name is Nga. I like fish, rice and carrots. I also like yogurt. I don’t like meat.</a:t>
            </a:r>
          </a:p>
        </p:txBody>
      </p:sp>
    </p:spTree>
    <p:extLst>
      <p:ext uri="{BB962C8B-B14F-4D97-AF65-F5344CB8AC3E}">
        <p14:creationId xmlns:p14="http://schemas.microsoft.com/office/powerpoint/2010/main" val="140538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3400"/>
            <a:ext cx="8839200" cy="19240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look at these pictures and words.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657600"/>
            <a:ext cx="8125691" cy="1524000"/>
          </a:xfrm>
        </p:spPr>
        <p:txBody>
          <a:bodyPr>
            <a:normAutofit/>
          </a:bodyPr>
          <a:lstStyle/>
          <a:p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 lướt qua tranh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533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162800" cy="39624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953000" y="3276600"/>
            <a:ext cx="609600" cy="46013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115358" y="3276600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094843" y="4218494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382107" y="4224704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870938" y="4200002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667000" y="4200002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890905" y="4149969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637972" y="3244222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429000" y="3235569"/>
            <a:ext cx="609600" cy="46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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7162799" cy="39624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381000" y="4572000"/>
            <a:ext cx="8382000" cy="1219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 lại bảng ở phần 1. Đọc và lựa chọn các từ ở bảng dưới, điền vào chỗ thích hợp .</a:t>
            </a:r>
          </a:p>
        </p:txBody>
      </p:sp>
    </p:spTree>
    <p:extLst>
      <p:ext uri="{BB962C8B-B14F-4D97-AF65-F5344CB8AC3E}">
        <p14:creationId xmlns:p14="http://schemas.microsoft.com/office/powerpoint/2010/main" val="243769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295401" y="1219200"/>
            <a:ext cx="1981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yogurt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219200" y="1873878"/>
            <a:ext cx="1981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bread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295400" y="2443564"/>
            <a:ext cx="1981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carrots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295400" y="3098242"/>
            <a:ext cx="1600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meat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83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381000" y="4572000"/>
            <a:ext cx="8382000" cy="1219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 lại bảng ở phần 1. Vẽ các món ăn mà Bảo và Nga ăn trong bữa tối đó.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6934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29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743200"/>
            <a:ext cx="63246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Lesson 2: Grammar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0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04800"/>
            <a:ext cx="6705600" cy="1524000"/>
          </a:xfrm>
        </p:spPr>
        <p:txBody>
          <a:bodyPr>
            <a:noAutofit/>
          </a:bodyPr>
          <a:lstStyle/>
          <a:p>
            <a:pPr lv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Mẫu câu hỏi về sở thích.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267200"/>
            <a:ext cx="3581400" cy="9144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like: thích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09600" y="3276600"/>
            <a:ext cx="3733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9600" y="1371600"/>
            <a:ext cx="7523285" cy="1562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2933700"/>
            <a:ext cx="8077200" cy="1409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do: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6861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489938" y="5445037"/>
            <a:ext cx="3968262" cy="81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57700" y="609600"/>
            <a:ext cx="37719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do you like?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0" y="2512234"/>
            <a:ext cx="3429000" cy="916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489938" y="3837508"/>
            <a:ext cx="396826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like yogurt.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43099"/>
            <a:ext cx="3124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50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8599" y="228600"/>
            <a:ext cx="8534400" cy="2412331"/>
          </a:xfrm>
        </p:spPr>
        <p:txBody>
          <a:bodyPr>
            <a:noAutofit/>
          </a:bodyPr>
          <a:lstStyle/>
          <a:p>
            <a:pPr lvl="0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Yes/No question.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343400" y="2920710"/>
            <a:ext cx="4267200" cy="584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you like yogurt?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653263" y="4981981"/>
            <a:ext cx="2661937" cy="584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Yes, I do.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733800" y="3733800"/>
            <a:ext cx="5257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(Con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674044" y="5587063"/>
            <a:ext cx="3250755" cy="653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2895600" cy="29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26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4229100" y="798365"/>
            <a:ext cx="4267200" cy="584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you like carrots?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495800" y="3657600"/>
            <a:ext cx="2661937" cy="584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No, I don’t.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733800" y="1600200"/>
            <a:ext cx="5257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(Con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699163" y="4488282"/>
            <a:ext cx="4953000" cy="65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28800"/>
            <a:ext cx="278476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8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54. Listen two times, then listen and pause each sentence. You repeat this sentence.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527" y="3201412"/>
            <a:ext cx="7689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sau đó nghe và bấm ngưng từng câu. Lặp lại câu đó.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2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800600"/>
            <a:ext cx="25146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rice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1108"/>
            <a:ext cx="6324600" cy="41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271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http://www.oup.com.vn/family&amp;friendsspecialedition/family&amp;friendsspecialedition_version1/Grade_2/Unit_12/Track_129.mp3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http://www.oup.com.vn/family&amp;friendsspecialedition/family&amp;friendsspecialedition_version1/Grade_2/Unit_12/Track_129.mp3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6658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95600" y="457200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54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761999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8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152400"/>
            <a:ext cx="4648200" cy="917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Look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467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43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Đặt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086600" cy="182879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Look at the pictures and example. Make sentences.</a:t>
            </a:r>
          </a:p>
        </p:txBody>
      </p:sp>
    </p:spTree>
    <p:extLst>
      <p:ext uri="{BB962C8B-B14F-4D97-AF65-F5344CB8AC3E}">
        <p14:creationId xmlns:p14="http://schemas.microsoft.com/office/powerpoint/2010/main" val="2263743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76600" y="152399"/>
            <a:ext cx="2057400" cy="683159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8143" y="5715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295400" y="1085603"/>
            <a:ext cx="4094843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Do you like rice?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676400" y="1833420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Yes, I do.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288473" y="2595420"/>
            <a:ext cx="5112327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Do you like ice cream?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828800" y="3334331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No, I don’t.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43000" y="4151749"/>
            <a:ext cx="48006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Do you like yogurt?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00200" y="4959933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681131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8143" y="5715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295400" y="1085603"/>
            <a:ext cx="4572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Do you like bread?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676400" y="1833420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Yes, I do.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288473" y="2595420"/>
            <a:ext cx="5112327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Do you like tomatoes?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828800" y="3334331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1618202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2438400" cy="91757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Write.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746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51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467600" cy="16002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69545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Look at the pictures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4255323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190" y="1524000"/>
            <a:ext cx="3034145" cy="8382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I do.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2133600" cy="762001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76400" y="2362200"/>
            <a:ext cx="3657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No, I don’t.</a:t>
            </a:r>
          </a:p>
        </p:txBody>
      </p:sp>
    </p:spTree>
    <p:extLst>
      <p:ext uri="{BB962C8B-B14F-4D97-AF65-F5344CB8AC3E}">
        <p14:creationId xmlns:p14="http://schemas.microsoft.com/office/powerpoint/2010/main" val="3889241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3514"/>
            <a:ext cx="7543800" cy="3865685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685800" y="5334000"/>
            <a:ext cx="75819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 xếp các từ thành câu hoàn chỉnh.</a:t>
            </a:r>
          </a:p>
        </p:txBody>
      </p:sp>
    </p:spTree>
    <p:extLst>
      <p:ext uri="{BB962C8B-B14F-4D97-AF65-F5344CB8AC3E}">
        <p14:creationId xmlns:p14="http://schemas.microsoft.com/office/powerpoint/2010/main" val="28745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876800"/>
            <a:ext cx="2971800" cy="1524001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meat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553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808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190" y="1295400"/>
            <a:ext cx="3034145" cy="8382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I do.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2133600" cy="762001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15390" y="2722686"/>
            <a:ext cx="319001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No, I don’t.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28800" y="3484686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Do you like bread?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05000" y="1981201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Do you like carrots?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42655" y="4226171"/>
            <a:ext cx="3034145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I do.</a:t>
            </a:r>
          </a:p>
        </p:txBody>
      </p:sp>
    </p:spTree>
    <p:extLst>
      <p:ext uri="{BB962C8B-B14F-4D97-AF65-F5344CB8AC3E}">
        <p14:creationId xmlns:p14="http://schemas.microsoft.com/office/powerpoint/2010/main" val="2322627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239000" cy="48768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342900" y="5486400"/>
            <a:ext cx="8382000" cy="6858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 chọn từ trong khung, điền vào chỗ thích hợp.</a:t>
            </a:r>
          </a:p>
        </p:txBody>
      </p:sp>
    </p:spTree>
    <p:extLst>
      <p:ext uri="{BB962C8B-B14F-4D97-AF65-F5344CB8AC3E}">
        <p14:creationId xmlns:p14="http://schemas.microsoft.com/office/powerpoint/2010/main" val="648612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1219200"/>
            <a:ext cx="2743200" cy="762000"/>
          </a:xfrm>
          <a:noFill/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Do/like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197469" y="90854"/>
            <a:ext cx="2133600" cy="762001"/>
          </a:xfrm>
        </p:spPr>
        <p:txBody>
          <a:bodyPr>
            <a:normAutofit fontScale="90000"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438400" y="4114800"/>
            <a:ext cx="1752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like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895600" y="3332287"/>
            <a:ext cx="1600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don’t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362200" y="2605455"/>
            <a:ext cx="2743200" cy="762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Do/like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048000" y="1863969"/>
            <a:ext cx="9144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026682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2971800" cy="99059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3: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601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Listen, point,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67400" y="1367972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55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19400"/>
            <a:ext cx="721518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8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4724400"/>
            <a:ext cx="32004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milk</a:t>
            </a:r>
          </a:p>
        </p:txBody>
      </p:sp>
      <p:sp>
        <p:nvSpPr>
          <p:cNvPr id="4" name="AutoShape 4" descr="Tiger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44958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5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0" y="4495800"/>
            <a:ext cx="36576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juice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5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648200"/>
            <a:ext cx="38862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water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090064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5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153400" cy="32004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open CD2 - Track 55 to listen, look at the pictures two times. Then the third time you repeat the words.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 CD2 - Track 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nghe 2 lần. Lần thứ 3 ngưng từng từ và đọc lại từ đó.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79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http://www.oup.com.vn/family&amp;friendsspecialedition/family&amp;friendsspecialedition_version1/Grade_2/Unit_12/Track_130.mp3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http://www.oup.com.vn/family&amp;friendsspecialedition/family&amp;friendsspecialedition_version1/Grade_2/Unit_12/Track_130.mp3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41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114800" cy="14700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Practice: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00200"/>
            <a:ext cx="8763000" cy="17526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 look at the pictures, try to remember and read the words.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173601"/>
              </p:ext>
            </p:extLst>
          </p:nvPr>
        </p:nvGraphicFramePr>
        <p:xfrm>
          <a:off x="533400" y="3779520"/>
          <a:ext cx="8229600" cy="15544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800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Nhìn tranh, cố gắng nhớ và đọc từ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68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953000"/>
            <a:ext cx="39624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carrots</a:t>
            </a:r>
            <a:endParaRPr lang="en-US" sz="9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5532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548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6482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30114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2286000"/>
            <a:ext cx="3733800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97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382000" cy="23050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write the new words into your notebook and copy each words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76600"/>
            <a:ext cx="8305800" cy="16764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copy 3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48092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6309" y="152400"/>
            <a:ext cx="441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Listen and sing.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600" y="795984"/>
            <a:ext cx="36576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Sing and do.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990600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56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0"/>
            <a:ext cx="7239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2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Open CD2 - track 56. Listen two times. The third time you sing follow. The last time you try to remember the words that learned.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5330104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828633"/>
            <a:ext cx="6934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. Nghe 2 lần.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674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http://www.oup.com.vn/family&amp;friendsspecialedition/family&amp;friendsspecialedition_version1/Grade_2/Unit_12/Track_131.mp3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http://www.oup.com.vn/family&amp;friendsspecialedition/family&amp;friendsspecialedition_version1/Grade_2/Unit_12/Track_131.mp3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416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181600" cy="114617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exercise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7848600" cy="1752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try to remember and fill the words in the blanket.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3962400"/>
            <a:ext cx="78486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5629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2192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Drink your milk!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Eat your ______  and  drink your _____.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Drink your ______,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Drink your ______.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Eat your ______ and drink your ______.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Don’t be late for school!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Eat your _______ and drink your ______,...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Here’s your ______, here’s your bag,... </a:t>
            </a:r>
          </a:p>
        </p:txBody>
      </p:sp>
    </p:spTree>
    <p:extLst>
      <p:ext uri="{BB962C8B-B14F-4D97-AF65-F5344CB8AC3E}">
        <p14:creationId xmlns:p14="http://schemas.microsoft.com/office/powerpoint/2010/main" val="1077304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76600"/>
            <a:ext cx="8077200" cy="17526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457200" y="914401"/>
            <a:ext cx="8001000" cy="167639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After completing, you see the song again to check. </a:t>
            </a:r>
          </a:p>
        </p:txBody>
      </p:sp>
    </p:spTree>
    <p:extLst>
      <p:ext uri="{BB962C8B-B14F-4D97-AF65-F5344CB8AC3E}">
        <p14:creationId xmlns:p14="http://schemas.microsoft.com/office/powerpoint/2010/main" val="311748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43ACA-5EB3-489B-89D6-F36A2829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73152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2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1752600" y="2743200"/>
            <a:ext cx="5638800" cy="990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Nghe.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51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029200"/>
            <a:ext cx="3810000" cy="1371600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yogurt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036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14400"/>
            <a:ext cx="7772400" cy="23383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85. Listen two times, try to finish. Listen the third time to check.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727" y="3494038"/>
            <a:ext cx="768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cố gắng hoàn thành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Nghe lần 3 kiểm tra lại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78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http://www.oup.com.vn/family&amp;friendsspecialedition/family&amp;friendsspecialedition_version1/Grade_2/Workbook/Track_24.mp3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http://www.oup.com.vn/family&amp;friendsspecialedition/family&amp;friendsspecialedition_version1/Grade_2/Workbook/Track_24.mp3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3911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Tapescripts: 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7239000" cy="609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Do you like milk? Yes, I do. I like milk.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99369" y="220980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Do you like bread? No, I don’t. I like fish.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35E88D-CF12-4786-A06A-80D0D2A079DF}"/>
              </a:ext>
            </a:extLst>
          </p:cNvPr>
          <p:cNvSpPr txBox="1">
            <a:spLocks/>
          </p:cNvSpPr>
          <p:nvPr/>
        </p:nvSpPr>
        <p:spPr>
          <a:xfrm>
            <a:off x="423169" y="3086100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Do you like fish? No, I don’t. I like bread.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20B783-645A-4C9F-9347-A267E6241ED9}"/>
              </a:ext>
            </a:extLst>
          </p:cNvPr>
          <p:cNvSpPr txBox="1">
            <a:spLocks/>
          </p:cNvSpPr>
          <p:nvPr/>
        </p:nvSpPr>
        <p:spPr>
          <a:xfrm>
            <a:off x="499369" y="3933548"/>
            <a:ext cx="7543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Do you like water? Yes, I do. I like water.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8F5C64-6B2C-47AC-B524-96DCA9A511F7}"/>
              </a:ext>
            </a:extLst>
          </p:cNvPr>
          <p:cNvSpPr txBox="1">
            <a:spLocks/>
          </p:cNvSpPr>
          <p:nvPr/>
        </p:nvSpPr>
        <p:spPr>
          <a:xfrm>
            <a:off x="423169" y="4791722"/>
            <a:ext cx="7933678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Do you like water? No, I don’t. I like juice.</a:t>
            </a:r>
          </a:p>
        </p:txBody>
      </p:sp>
    </p:spTree>
    <p:extLst>
      <p:ext uri="{BB962C8B-B14F-4D97-AF65-F5344CB8AC3E}">
        <p14:creationId xmlns:p14="http://schemas.microsoft.com/office/powerpoint/2010/main" val="3408679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93B50E0-8FA9-4A05-9E7E-6DA372D56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5748" y="1173155"/>
            <a:ext cx="1143000" cy="6096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BC043F-0B27-4DE0-B72B-ACC23FB09F68}"/>
              </a:ext>
            </a:extLst>
          </p:cNvPr>
          <p:cNvSpPr txBox="1">
            <a:spLocks/>
          </p:cNvSpPr>
          <p:nvPr/>
        </p:nvSpPr>
        <p:spPr>
          <a:xfrm>
            <a:off x="2485748" y="1865086"/>
            <a:ext cx="1143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A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F8098F4-BB68-469C-83B3-8446692B6733}"/>
              </a:ext>
            </a:extLst>
          </p:cNvPr>
          <p:cNvSpPr txBox="1">
            <a:spLocks/>
          </p:cNvSpPr>
          <p:nvPr/>
        </p:nvSpPr>
        <p:spPr>
          <a:xfrm>
            <a:off x="2514600" y="2544755"/>
            <a:ext cx="1143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A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49D8A1E-DA0B-4077-A2C5-6F662CD937BE}"/>
              </a:ext>
            </a:extLst>
          </p:cNvPr>
          <p:cNvSpPr txBox="1">
            <a:spLocks/>
          </p:cNvSpPr>
          <p:nvPr/>
        </p:nvSpPr>
        <p:spPr>
          <a:xfrm>
            <a:off x="2514600" y="3224424"/>
            <a:ext cx="1143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B</a:t>
            </a:r>
          </a:p>
        </p:txBody>
      </p:sp>
    </p:spTree>
    <p:extLst>
      <p:ext uri="{BB962C8B-B14F-4D97-AF65-F5344CB8AC3E}">
        <p14:creationId xmlns:p14="http://schemas.microsoft.com/office/powerpoint/2010/main" val="722843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ctrTitle"/>
          </p:nvPr>
        </p:nvSpPr>
        <p:spPr>
          <a:xfrm>
            <a:off x="381000" y="4267200"/>
            <a:ext cx="8382000" cy="12192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51BCB-DE38-477D-BB58-87F1C103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239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7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447801" y="1219200"/>
            <a:ext cx="1752599" cy="61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water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371601" y="1873878"/>
            <a:ext cx="1752599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juice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424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029200" cy="91439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4: Phonics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76300" y="10668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Listen, point, and repeat.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86200" y="2209800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57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55438-E3C9-41F9-8D43-541B321D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828924"/>
            <a:ext cx="7429500" cy="30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2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001000" cy="1524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look at these pictures and words.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67000"/>
            <a:ext cx="7162801" cy="1066800"/>
          </a:xfrm>
        </p:spPr>
        <p:txBody>
          <a:bodyPr>
            <a:normAutofit/>
          </a:bodyPr>
          <a:lstStyle/>
          <a:p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 lướt qua tranh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762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4876800"/>
            <a:ext cx="26670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pig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172199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8330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50" y="4953000"/>
            <a:ext cx="23622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fig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248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69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334000"/>
            <a:ext cx="3505200" cy="1143000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bread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55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4226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5029200"/>
            <a:ext cx="24384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pin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E9BC7-492C-4C90-8410-4E2A3158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33400"/>
            <a:ext cx="5867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01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534399" cy="287871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open CD2 - Track 57 to listen, look at the pictures two times. Then the third time you repeat the words.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105835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 CD2 - Track 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nghe 2 lần. Lần thứ 3 ngưng từng từ và đọc lại từ đó.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233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http://www.oup.com.vn/family&amp;friendsspecialedition/family&amp;friendsspecialedition_version1/Grade_2/Unit_12/Track_132.mp3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http://www.oup.com.vn/family&amp;friendsspecialedition/family&amp;friendsspecialedition_version1/Grade_2/Unit_12/Track_132.mp3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416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114800" cy="14700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Practice: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763000" cy="17526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 look at the pictures, try to remember and read the words.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23820"/>
              </p:ext>
            </p:extLst>
          </p:nvPr>
        </p:nvGraphicFramePr>
        <p:xfrm>
          <a:off x="533400" y="3962400"/>
          <a:ext cx="8229600" cy="15544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800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Nhìn tranh, cố gắng nhớ và đọc từ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3261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51399"/>
            <a:ext cx="2819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9" y="807868"/>
            <a:ext cx="2932112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AAC926-2439-4FEC-8678-32D695B6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861047"/>
            <a:ext cx="2819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1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382000" cy="23050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You write the new words into your notebook and copy each words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76600"/>
            <a:ext cx="8305800" cy="16764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copy 3 </a:t>
            </a:r>
            <a:r>
              <a:rPr lang="en-US" sz="4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4366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5791200" cy="11620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Listen and chant.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8382000" cy="23622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open CD2 - Track 58 to listen the first time. The second time you repeat the chant.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4196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CD2 - Track 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r>
              <a:rPr lang="vi-VN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nghe 1 lần. Lần thứ 2 nghe và đọc theo.</a:t>
            </a:r>
            <a:endParaRPr lang="en-US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635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3472" y="7620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http://www.oup.com.vn/family&amp;friendsspecialedition/family&amp;friendsspecialedition_version1/Grade_2/Unit_12/Track_133.mp3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http://www.oup.com.vn/family&amp;friendsspecialedition/family&amp;friendsspecialedition_version1/Grade_2/Unit_12/Track_133.mp3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407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429000" y="762000"/>
            <a:ext cx="2590800" cy="762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CD 2 – Track 58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1EFEF-300E-468F-8243-363385FA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00200"/>
            <a:ext cx="7010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330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153400" cy="14700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After that, you practice reading the chant fluently.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0"/>
            <a:ext cx="83820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chant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899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534399" cy="287871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 open CD2 - Track 51 to listen, look at the pictures two times. Then the third time you repeat the words.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105835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 CD2 - Track 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vi-VN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 2 lần. Lần thứ 3 ngưng từng từ và đọc lại từ đó.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926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95600"/>
            <a:ext cx="8458200" cy="175260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chant.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ở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077200" cy="2133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Read the chant again. Circle the i in the middle of the words.</a:t>
            </a:r>
          </a:p>
        </p:txBody>
      </p:sp>
    </p:spTree>
    <p:extLst>
      <p:ext uri="{BB962C8B-B14F-4D97-AF65-F5344CB8AC3E}">
        <p14:creationId xmlns:p14="http://schemas.microsoft.com/office/powerpoint/2010/main" val="20124567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8458200" cy="1219200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382000" cy="16002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Listen to the sounds and connect the letters.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1763C-E0A6-4484-931B-8499A84E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00400"/>
            <a:ext cx="7239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56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7772400" cy="1500187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Open CD2 - track 59. Listen two times, try to finish. Listen the third time to check.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6527" y="464820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727" y="3494038"/>
            <a:ext cx="768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Mở CD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track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Nghe 2 lần,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cố gắng hoàn thành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Nghe lần 3 kiểm tra lại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362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7772400" cy="3200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access into link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http://www.oup.com.vn/family&amp;friendsspecialedition/family&amp;friendsspecialedition_version1/Grade_2/Unit_12/Track_134.mp3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1109" y="3276600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truy cập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http://www.oup.com.vn/family&amp;friendsspecialedition/family&amp;friendsspecialedition_version1/Grade_2/Unit_12/Track_134.mp3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1909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2DA3F-2A12-47F9-9B69-59DE57FD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790700"/>
            <a:ext cx="7239000" cy="32766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2EA310-5211-431A-9D2E-E0F2E5A6F7E3}"/>
              </a:ext>
            </a:extLst>
          </p:cNvPr>
          <p:cNvCxnSpPr/>
          <p:nvPr/>
        </p:nvCxnSpPr>
        <p:spPr>
          <a:xfrm>
            <a:off x="2895600" y="2971800"/>
            <a:ext cx="4572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8ABC63-710F-4FC1-A922-8B60E50EE765}"/>
              </a:ext>
            </a:extLst>
          </p:cNvPr>
          <p:cNvCxnSpPr/>
          <p:nvPr/>
        </p:nvCxnSpPr>
        <p:spPr>
          <a:xfrm>
            <a:off x="3657600" y="41148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7BF284-5E77-44B2-BF72-05471E3ED519}"/>
              </a:ext>
            </a:extLst>
          </p:cNvPr>
          <p:cNvCxnSpPr>
            <a:cxnSpLocks/>
          </p:cNvCxnSpPr>
          <p:nvPr/>
        </p:nvCxnSpPr>
        <p:spPr>
          <a:xfrm>
            <a:off x="4267200" y="41148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D0DE0F-8682-458E-93C4-3BD7F0C86712}"/>
              </a:ext>
            </a:extLst>
          </p:cNvPr>
          <p:cNvCxnSpPr/>
          <p:nvPr/>
        </p:nvCxnSpPr>
        <p:spPr>
          <a:xfrm flipV="1">
            <a:off x="4953000" y="2743200"/>
            <a:ext cx="2286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D1503E-AE82-4D7F-B0E0-53CBF6B425D7}"/>
              </a:ext>
            </a:extLst>
          </p:cNvPr>
          <p:cNvCxnSpPr/>
          <p:nvPr/>
        </p:nvCxnSpPr>
        <p:spPr>
          <a:xfrm>
            <a:off x="5638800" y="2743200"/>
            <a:ext cx="2286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55F8A1-9EAC-45D5-BA04-9FD6F55F77BF}"/>
              </a:ext>
            </a:extLst>
          </p:cNvPr>
          <p:cNvCxnSpPr/>
          <p:nvPr/>
        </p:nvCxnSpPr>
        <p:spPr>
          <a:xfrm flipV="1">
            <a:off x="6248400" y="2819400"/>
            <a:ext cx="2286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54AF2A-6517-48E5-A9DF-80E55428279E}"/>
              </a:ext>
            </a:extLst>
          </p:cNvPr>
          <p:cNvCxnSpPr>
            <a:cxnSpLocks/>
          </p:cNvCxnSpPr>
          <p:nvPr/>
        </p:nvCxnSpPr>
        <p:spPr>
          <a:xfrm>
            <a:off x="6858000" y="2743200"/>
            <a:ext cx="838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4456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3429000" cy="10668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Workbook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95600" y="5715000"/>
          <a:ext cx="3276600" cy="640080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Đọc và viết từ.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D24E34-EA4C-47F0-80E4-14B82B07B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231777"/>
            <a:ext cx="7315200" cy="41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89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103476"/>
              </p:ext>
            </p:extLst>
          </p:nvPr>
        </p:nvGraphicFramePr>
        <p:xfrm>
          <a:off x="2514600" y="5105400"/>
          <a:ext cx="4457700" cy="640080"/>
        </p:xfrm>
        <a:graphic>
          <a:graphicData uri="http://schemas.openxmlformats.org/drawingml/2006/table">
            <a:tbl>
              <a:tblPr/>
              <a:tblGrid>
                <a:gridCol w="445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Viết từ vào chỗ trống.</a:t>
                      </a:r>
                      <a:endParaRPr lang="vi-VN" sz="36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E4F81B8-2D7E-4A60-BACD-F82CC954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00"/>
            <a:ext cx="7467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92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684923"/>
              </p:ext>
            </p:extLst>
          </p:nvPr>
        </p:nvGraphicFramePr>
        <p:xfrm>
          <a:off x="685800" y="4876800"/>
          <a:ext cx="7886700" cy="11887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Tô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vần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ig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màu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đỏ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</a:t>
                      </a:r>
                      <a:r>
                        <a:rPr lang="en-US" sz="36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Tô</a:t>
                      </a:r>
                      <a:r>
                        <a:rPr lang="en-US" sz="36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vần</a:t>
                      </a:r>
                      <a:r>
                        <a:rPr lang="en-US" sz="36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in </a:t>
                      </a:r>
                      <a:r>
                        <a:rPr lang="en-US" sz="36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màu</a:t>
                      </a:r>
                      <a:r>
                        <a:rPr lang="en-US" sz="36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xanh</a:t>
                      </a:r>
                      <a:r>
                        <a:rPr lang="en-US" sz="36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lá</a:t>
                      </a:r>
                      <a:r>
                        <a:rPr lang="en-US" sz="36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Sau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đó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nối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theo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từng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vần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D59107F-CE28-4C2A-B2EC-324FE02D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2400"/>
            <a:ext cx="7543800" cy="42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04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0400" y="-76200"/>
            <a:ext cx="2286000" cy="1143000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Answer: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143" y="2169886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143" y="38100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143" y="4724400"/>
            <a:ext cx="9372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72800E-8572-430C-9C44-8E8DD0697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323808"/>
            <a:ext cx="7543800" cy="42103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A2786C-83C8-4D79-99FD-A46DFC6F6E97}"/>
              </a:ext>
            </a:extLst>
          </p:cNvPr>
          <p:cNvCxnSpPr/>
          <p:nvPr/>
        </p:nvCxnSpPr>
        <p:spPr>
          <a:xfrm flipV="1">
            <a:off x="3200400" y="2362200"/>
            <a:ext cx="304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5458F2-002B-4B7C-A828-71B8EBF30D73}"/>
              </a:ext>
            </a:extLst>
          </p:cNvPr>
          <p:cNvCxnSpPr/>
          <p:nvPr/>
        </p:nvCxnSpPr>
        <p:spPr>
          <a:xfrm>
            <a:off x="3886200" y="2286000"/>
            <a:ext cx="304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7CDB81-C560-4621-AA2B-17FFD8A5E657}"/>
              </a:ext>
            </a:extLst>
          </p:cNvPr>
          <p:cNvCxnSpPr/>
          <p:nvPr/>
        </p:nvCxnSpPr>
        <p:spPr>
          <a:xfrm>
            <a:off x="4648200" y="3200400"/>
            <a:ext cx="304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778924-E424-4F55-98E4-87B836800025}"/>
              </a:ext>
            </a:extLst>
          </p:cNvPr>
          <p:cNvCxnSpPr/>
          <p:nvPr/>
        </p:nvCxnSpPr>
        <p:spPr>
          <a:xfrm>
            <a:off x="5334000" y="4038600"/>
            <a:ext cx="3810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AF92E2-F469-4431-9FD3-0B43F0B50F04}"/>
              </a:ext>
            </a:extLst>
          </p:cNvPr>
          <p:cNvCxnSpPr/>
          <p:nvPr/>
        </p:nvCxnSpPr>
        <p:spPr>
          <a:xfrm flipV="1">
            <a:off x="6096000" y="4572000"/>
            <a:ext cx="685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6EADB6-A4F3-4425-8280-E565D1FE57BD}"/>
              </a:ext>
            </a:extLst>
          </p:cNvPr>
          <p:cNvCxnSpPr/>
          <p:nvPr/>
        </p:nvCxnSpPr>
        <p:spPr>
          <a:xfrm flipV="1">
            <a:off x="3200400" y="4038600"/>
            <a:ext cx="304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0E941B-38D4-425F-868C-79BBE1912876}"/>
              </a:ext>
            </a:extLst>
          </p:cNvPr>
          <p:cNvCxnSpPr/>
          <p:nvPr/>
        </p:nvCxnSpPr>
        <p:spPr>
          <a:xfrm>
            <a:off x="3886200" y="4038600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97DBEB-1DCA-4FF3-B8ED-17711FED2C42}"/>
              </a:ext>
            </a:extLst>
          </p:cNvPr>
          <p:cNvCxnSpPr/>
          <p:nvPr/>
        </p:nvCxnSpPr>
        <p:spPr>
          <a:xfrm flipV="1">
            <a:off x="4572000" y="3276600"/>
            <a:ext cx="381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07B51C-2B46-4DE6-BBB0-BA84AC1ABADA}"/>
              </a:ext>
            </a:extLst>
          </p:cNvPr>
          <p:cNvCxnSpPr/>
          <p:nvPr/>
        </p:nvCxnSpPr>
        <p:spPr>
          <a:xfrm flipV="1">
            <a:off x="5334000" y="2362200"/>
            <a:ext cx="304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A44376-0A69-434A-BAA1-2E22E66D5902}"/>
              </a:ext>
            </a:extLst>
          </p:cNvPr>
          <p:cNvCxnSpPr/>
          <p:nvPr/>
        </p:nvCxnSpPr>
        <p:spPr>
          <a:xfrm>
            <a:off x="6096000" y="2286000"/>
            <a:ext cx="114300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3709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324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5: Skills Time!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subTitle" idx="1"/>
          </p:nvPr>
        </p:nvSpPr>
        <p:spPr>
          <a:xfrm>
            <a:off x="228600" y="2133600"/>
            <a:ext cx="8458200" cy="1905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What food do you like? Point and say.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928" y="4038600"/>
            <a:ext cx="8458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71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3953</Words>
  <Application>Microsoft Office PowerPoint</Application>
  <PresentationFormat>On-screen Show (4:3)</PresentationFormat>
  <Paragraphs>427</Paragraphs>
  <Slides>157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1" baseType="lpstr">
      <vt:lpstr>Arial</vt:lpstr>
      <vt:lpstr>Calibri</vt:lpstr>
      <vt:lpstr>Times New Roman</vt:lpstr>
      <vt:lpstr>Office Theme</vt:lpstr>
      <vt:lpstr>People’s Committee of Hoc Mon District</vt:lpstr>
      <vt:lpstr>Unit 12: Dinnertime!</vt:lpstr>
      <vt:lpstr>You look at these pictures and words.</vt:lpstr>
      <vt:lpstr>rice</vt:lpstr>
      <vt:lpstr>meat</vt:lpstr>
      <vt:lpstr>carrots</vt:lpstr>
      <vt:lpstr>yogurt</vt:lpstr>
      <vt:lpstr>bread</vt:lpstr>
      <vt:lpstr>PowerPoint Presentation</vt:lpstr>
      <vt:lpstr>PowerPoint Presentation</vt:lpstr>
      <vt:lpstr>2. Listen and chant.</vt:lpstr>
      <vt:lpstr>PowerPoint Presentation</vt:lpstr>
      <vt:lpstr>PowerPoint Presentation</vt:lpstr>
      <vt:lpstr>Practice:</vt:lpstr>
      <vt:lpstr>PowerPoint Presentation</vt:lpstr>
      <vt:lpstr>You write the new words into your notebook and copy each words three lines.</vt:lpstr>
      <vt:lpstr>3. Listen and read.</vt:lpstr>
      <vt:lpstr>PowerPoint Presentation</vt:lpstr>
      <vt:lpstr>You open CD2 - Track 53 to listen, look at the pictures two times. Then the third time you pause and repeat each sentence.</vt:lpstr>
      <vt:lpstr>PowerPoint Presentation</vt:lpstr>
      <vt:lpstr>You continue to practice reading the story.</vt:lpstr>
      <vt:lpstr>You practice reading according to each character: mom, Billy.</vt:lpstr>
      <vt:lpstr>Answer the questions:</vt:lpstr>
      <vt:lpstr>Answer:</vt:lpstr>
      <vt:lpstr>Workbook</vt:lpstr>
      <vt:lpstr>Nghe. Đánh dấu () hoặc () vào ô trống.</vt:lpstr>
      <vt:lpstr>PowerPoint Presentation</vt:lpstr>
      <vt:lpstr>PowerPoint Presentation</vt:lpstr>
      <vt:lpstr>Tapescripts: </vt:lpstr>
      <vt:lpstr>Answer:</vt:lpstr>
      <vt:lpstr>Nhìn lại bảng ở phần 1. Đọc và lựa chọn các từ ở bảng dưới, điền vào chỗ thích hợp .</vt:lpstr>
      <vt:lpstr>Answer:</vt:lpstr>
      <vt:lpstr>Nhìn lại bảng ở phần 1. Vẽ các món ăn mà Bảo và Nga ăn trong bữa tối đó.</vt:lpstr>
      <vt:lpstr>PowerPoint Presentation</vt:lpstr>
      <vt:lpstr>Mẫu câu hỏi về sở thích. </vt:lpstr>
      <vt:lpstr>PowerPoint Presentation</vt:lpstr>
      <vt:lpstr>Khi trợ động từ đứng đầu câu, câu trở thành câu hỏi Yes/No question.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pictures and example. Make sentences.</vt:lpstr>
      <vt:lpstr>Answer:</vt:lpstr>
      <vt:lpstr>PowerPoint Presentation</vt:lpstr>
      <vt:lpstr>4. Write.</vt:lpstr>
      <vt:lpstr>Look at the pictures and answer the questions.</vt:lpstr>
      <vt:lpstr>Answer:</vt:lpstr>
      <vt:lpstr>Workbook</vt:lpstr>
      <vt:lpstr>Answer:</vt:lpstr>
      <vt:lpstr>Lựa chọn từ trong khung, điền vào chỗ thích hợp.</vt:lpstr>
      <vt:lpstr>Answer:</vt:lpstr>
      <vt:lpstr>Lesson 3:</vt:lpstr>
      <vt:lpstr>milk</vt:lpstr>
      <vt:lpstr>juice</vt:lpstr>
      <vt:lpstr>water</vt:lpstr>
      <vt:lpstr>You open CD2 - Track 55 to listen, look at the pictures two times. Then the third time you repeat the words.</vt:lpstr>
      <vt:lpstr>PowerPoint Presentation</vt:lpstr>
      <vt:lpstr>Practice:</vt:lpstr>
      <vt:lpstr>PowerPoint Presentation</vt:lpstr>
      <vt:lpstr>You write the new words into your notebook and copy each words three lines.</vt:lpstr>
      <vt:lpstr>2. Listen and sing.</vt:lpstr>
      <vt:lpstr>PowerPoint Presentation</vt:lpstr>
      <vt:lpstr>PowerPoint Presentation</vt:lpstr>
      <vt:lpstr>Do exercise </vt:lpstr>
      <vt:lpstr>PowerPoint Presentation</vt:lpstr>
      <vt:lpstr>After completing, you see the song again to check. </vt:lpstr>
      <vt:lpstr>Workbook</vt:lpstr>
      <vt:lpstr>Nghe. Tô tròn ô đúng.</vt:lpstr>
      <vt:lpstr>PowerPoint Presentation</vt:lpstr>
      <vt:lpstr>PowerPoint Presentation</vt:lpstr>
      <vt:lpstr>Tapescripts: </vt:lpstr>
      <vt:lpstr>Answer:</vt:lpstr>
      <vt:lpstr>Nhìn tranh và các ký tự. Viết từ đúng và khoanh tròn câu trả lời về bản thân mình.</vt:lpstr>
      <vt:lpstr>Answer:</vt:lpstr>
      <vt:lpstr>Lesson 4: Phonics</vt:lpstr>
      <vt:lpstr>You look at these pictures and words.</vt:lpstr>
      <vt:lpstr>pig</vt:lpstr>
      <vt:lpstr>fig</vt:lpstr>
      <vt:lpstr>pin</vt:lpstr>
      <vt:lpstr>PowerPoint Presentation</vt:lpstr>
      <vt:lpstr>PowerPoint Presentation</vt:lpstr>
      <vt:lpstr>Practice:</vt:lpstr>
      <vt:lpstr>PowerPoint Presentation</vt:lpstr>
      <vt:lpstr>You write the new words into your notebook and copy each words three lines.</vt:lpstr>
      <vt:lpstr>2. Listen and chant.</vt:lpstr>
      <vt:lpstr>PowerPoint Presentation</vt:lpstr>
      <vt:lpstr>PowerPoint Presentation</vt:lpstr>
      <vt:lpstr>After that, you practice reading the chant fluently.</vt:lpstr>
      <vt:lpstr>3. Read the chant again. Circle the i in the middle of the words.</vt:lpstr>
      <vt:lpstr>4. Listen to the sounds and connect the letters.</vt:lpstr>
      <vt:lpstr>PowerPoint Presentation</vt:lpstr>
      <vt:lpstr>PowerPoint Presentation</vt:lpstr>
      <vt:lpstr>Answer:</vt:lpstr>
      <vt:lpstr>Workbook</vt:lpstr>
      <vt:lpstr>PowerPoint Presentation</vt:lpstr>
      <vt:lpstr>PowerPoint Presentation</vt:lpstr>
      <vt:lpstr>Answer:</vt:lpstr>
      <vt:lpstr>Lesson 5: Skills Time! </vt:lpstr>
      <vt:lpstr>PowerPoint Presentation</vt:lpstr>
      <vt:lpstr>Answer:</vt:lpstr>
      <vt:lpstr>2. Listen and read.</vt:lpstr>
      <vt:lpstr>PowerPoint Presentation</vt:lpstr>
      <vt:lpstr>PowerPoint Presentation</vt:lpstr>
      <vt:lpstr>PowerPoint Presentation</vt:lpstr>
      <vt:lpstr>Answer these questions:</vt:lpstr>
      <vt:lpstr>Answer:</vt:lpstr>
      <vt:lpstr>3. Read again. What do Thu and Giang like? Write or .</vt:lpstr>
      <vt:lpstr>PowerPoint Presentation</vt:lpstr>
      <vt:lpstr>Answer:</vt:lpstr>
      <vt:lpstr>Workbook</vt:lpstr>
      <vt:lpstr>PowerPoint Presentation</vt:lpstr>
      <vt:lpstr>PowerPoint Presentation</vt:lpstr>
      <vt:lpstr>PowerPoint Presentation</vt:lpstr>
      <vt:lpstr>Answer: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Tapescripts: </vt:lpstr>
      <vt:lpstr>Answer:</vt:lpstr>
      <vt:lpstr>Speaking:</vt:lpstr>
      <vt:lpstr>PowerPoint Presentation</vt:lpstr>
      <vt:lpstr>PowerPoint Presentation</vt:lpstr>
      <vt:lpstr>Writing:</vt:lpstr>
      <vt:lpstr>PowerPoint Presentation</vt:lpstr>
      <vt:lpstr>PowerPoint Presentation</vt:lpstr>
      <vt:lpstr>Workbook</vt:lpstr>
      <vt:lpstr>PowerPoint Presentation</vt:lpstr>
      <vt:lpstr>PowerPoint Presentation</vt:lpstr>
      <vt:lpstr>PowerPoint Presentation</vt:lpstr>
      <vt:lpstr>PowerPoint Presentation</vt:lpstr>
      <vt:lpstr>Answer: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Where does she work?</dc:title>
  <dc:creator>ADMIN</dc:creator>
  <cp:lastModifiedBy>HIEU</cp:lastModifiedBy>
  <cp:revision>573</cp:revision>
  <dcterms:created xsi:type="dcterms:W3CDTF">2020-03-19T08:47:19Z</dcterms:created>
  <dcterms:modified xsi:type="dcterms:W3CDTF">2021-05-15T03:17:26Z</dcterms:modified>
</cp:coreProperties>
</file>